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95" r:id="rId5"/>
    <p:sldId id="325" r:id="rId6"/>
    <p:sldId id="326" r:id="rId7"/>
    <p:sldId id="327" r:id="rId8"/>
    <p:sldId id="331" r:id="rId9"/>
    <p:sldId id="332" r:id="rId10"/>
    <p:sldId id="329" r:id="rId11"/>
    <p:sldId id="324" r:id="rId12"/>
    <p:sldId id="265" r:id="rId13"/>
    <p:sldId id="330" r:id="rId14"/>
    <p:sldId id="32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0"/>
    <p:restoredTop sz="74088"/>
  </p:normalViewPr>
  <p:slideViewPr>
    <p:cSldViewPr snapToGrid="0" snapToObjects="1">
      <p:cViewPr varScale="1">
        <p:scale>
          <a:sx n="59" d="100"/>
          <a:sy n="59" d="100"/>
        </p:scale>
        <p:origin x="20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36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81F6D-894D-8448-A4DE-D0F7AD7E0F9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C108-7212-FE40-8CB0-5E19C9049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Developer computer with source files on it </a:t>
            </a:r>
            <a:r>
              <a:rPr lang="en-US" dirty="0">
                <a:sym typeface="Wingdings" pitchFamily="2" charset="2"/>
              </a:rPr>
              <a:t> Server which hosts those source files  Client computer which requests those files for display.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Lots of places that will help you do this: </a:t>
            </a:r>
            <a:r>
              <a:rPr lang="en-US" dirty="0" err="1">
                <a:sym typeface="Wingdings" pitchFamily="2" charset="2"/>
              </a:rPr>
              <a:t>Wix</a:t>
            </a:r>
            <a:r>
              <a:rPr lang="en-US" dirty="0">
                <a:sym typeface="Wingdings" pitchFamily="2" charset="2"/>
              </a:rPr>
              <a:t>, Squarespace, </a:t>
            </a:r>
            <a:r>
              <a:rPr lang="en-US" dirty="0" err="1">
                <a:sym typeface="Wingdings" pitchFamily="2" charset="2"/>
              </a:rPr>
              <a:t>Wordpress</a:t>
            </a:r>
            <a:r>
              <a:rPr lang="en-US" dirty="0">
                <a:sym typeface="Wingdings" pitchFamily="2" charset="2"/>
              </a:rPr>
              <a:t>, etc.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Because we’ve been coding, we’re going to focus on the code that is used to create a webpage, and it’s remarkable accessible, and more forgiving (usually) than programming in Python.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9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7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code is just text, but when presented in a browser, it gets formatted (a little).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htmlcolorcodes.com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Restrooms across the hall, refreshments over on the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BC108-7212-FE40-8CB0-5E19C90490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0736-7F20-4BA1-9B63-A85142859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26EAA-F7A8-F06F-EDD5-258CB8AF5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68395-8937-7823-B31F-43494B27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D9FA-1640-D2A6-D8B2-0DDB0043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F301-2376-0467-4BE3-41C3B657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CC7A-8C7A-DF70-3E41-D56A36EA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FBFEE-C91A-D099-5F7E-2D359C654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6D42-485F-BC6F-A12F-42508609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93A1-A201-BD79-9138-C32CDBAE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D6E31-374C-19B7-5B67-2322F16F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8CD80-E7F6-2D0A-402D-09E5351C7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CA644-C7AF-890E-2163-561321484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9E63-9B9B-EC29-99F7-7722227B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FE7CE-0B03-0577-F911-A17AA3F1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25BA-98ED-8D01-46B1-C316E4C7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C3A1-2C8F-D562-BC3A-3772A3E0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042E-D341-A719-B4EB-72D3AC3D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C9E74-C47D-3724-004C-680DE8CF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3A1D5-E48A-39E9-E28C-8DCC4B11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302A-BF6D-2D34-E2AD-5E3F8FFB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89E5-6C78-E064-3F99-7436A225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CE02-7E04-3C3B-0F14-2F68F3CC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D6A7-B73A-6CB7-3542-CA752B9D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A9994-DD7A-526E-5FD1-5259573F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EB79D-F0F2-F3DD-B01F-48F7D7A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357A-3EA8-C90B-FDA5-E1E9097F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F182-6197-63A6-9F9D-B5EB0182A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1F6A-D5DC-5C63-7405-16A460CF8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3A1CE-F1FF-3D45-6801-717D7EDD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37B40-759E-ADAF-DCCC-FCBC8E65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E0C78-46CC-C03A-1B78-4043F648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477D-DDED-FE01-B412-0B26BD66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6E3BD-65CC-76A4-4682-AE78C170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5499-719F-7521-31DC-9390539E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41715-6638-DC61-D48F-52D6018BA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8E621-7943-E5F3-ECE3-05B33B2DB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303F1-C2AA-26CF-D6BA-CFF56ABE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D0A2D-1E22-AEB5-72B3-79BEDF1E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67180-E4FF-A5A1-77C7-B18C4753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25FA-17CE-D8D1-E54F-B21DCDF7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D8212-54BC-5895-DF39-CDA40D18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6C989-8A1E-8454-2E92-014FC01E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45EF3-757C-A827-54C8-EB6C806B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66D7B-ED87-53AD-A20D-021361DC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9324B-7580-19B3-BDF8-6761CE2F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30F0-9284-C2A2-7CEC-1D2E9587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5E7D-45E4-90DA-4EF4-3A0EB243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D802-03C3-F859-D553-3671284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45852-6461-C6F2-C5B2-F45F7544F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87280-4A78-0356-FA0D-81729163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D5210-D7D8-675C-6F10-D4BE1A6C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FF98E-CC35-A8DE-F5DC-3D529BB5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C788-5B3E-B4E8-4F6B-8970835B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C735A-F927-4D44-D758-328885E26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5886D-D6BF-CF17-E239-A6885F071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AC5FC-95FC-1E25-6971-481F3328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B4283-5436-E6A0-349F-BD523EA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8DE8-F81F-CDAA-593D-A8DFB43C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5D38C-1D32-D942-6391-6D9351E5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7E8-4B49-2B12-01C3-45896900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C454-4637-6E33-C830-DAD28301F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FD66-DB94-344D-A8E7-7628CA21F980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C713E-9CA0-EECE-0725-CEB6F7CC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88FF7-DC91-3995-2C5A-F17F286EE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94C2-17EF-0541-A932-FEAF2032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shwhite.com/cs4a/valenzuela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9045-F56B-930E-80E0-DE3B3F97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4744"/>
            <a:ext cx="12192000" cy="3600216"/>
          </a:xfrm>
        </p:spPr>
        <p:txBody>
          <a:bodyPr lIns="182880" tIns="91440" rIns="182880" bIns="91440" anchor="t" anchorCtr="0">
            <a:spAutoFit/>
          </a:bodyPr>
          <a:lstStyle/>
          <a:p>
            <a:pPr>
              <a:lnSpc>
                <a:spcPts val="92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Intro to Computer Science</a:t>
            </a:r>
            <a:b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</a:b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&amp; Programming</a:t>
            </a:r>
            <a:b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</a:br>
            <a:r>
              <a:rPr lang="en-US" i="1" dirty="0">
                <a:solidFill>
                  <a:schemeClr val="bg1"/>
                </a:solidFill>
                <a:latin typeface="Lucida Bright" panose="02040602050505020304" pitchFamily="18" charset="77"/>
              </a:rPr>
              <a:t>for Adults</a:t>
            </a: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36426-0652-AA8A-D72A-06556623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48551"/>
            <a:ext cx="12192000" cy="1199303"/>
          </a:xfrm>
        </p:spPr>
        <p:txBody>
          <a:bodyPr lIns="182880" tIns="91440" rIns="182880" bIns="91440">
            <a:spAutoFit/>
          </a:bodyPr>
          <a:lstStyle/>
          <a:p>
            <a:pPr algn="l">
              <a:tabLst>
                <a:tab pos="11876088" algn="r"/>
              </a:tabLst>
            </a:pPr>
            <a:r>
              <a:rPr lang="en-US" sz="3200" dirty="0">
                <a:solidFill>
                  <a:schemeClr val="bg1"/>
                </a:solidFill>
                <a:latin typeface="Lucida Bright" panose="02040602050505020304" pitchFamily="18" charset="77"/>
              </a:rPr>
              <a:t>Richard White	Polytechnic School</a:t>
            </a:r>
          </a:p>
          <a:p>
            <a:pPr algn="l">
              <a:tabLst>
                <a:tab pos="11876088" algn="r"/>
              </a:tabLst>
            </a:pPr>
            <a:r>
              <a:rPr lang="en-US" sz="3200" i="1" dirty="0">
                <a:solidFill>
                  <a:schemeClr val="bg1"/>
                </a:solidFill>
                <a:latin typeface="Lucida Bright" panose="02040602050505020304" pitchFamily="18" charset="77"/>
              </a:rPr>
              <a:t>rwhite@polytechnic.org</a:t>
            </a:r>
            <a:r>
              <a:rPr lang="en-US" sz="3200" dirty="0">
                <a:solidFill>
                  <a:schemeClr val="bg1"/>
                </a:solidFill>
                <a:latin typeface="Lucida Bright" panose="02040602050505020304" pitchFamily="18" charset="77"/>
              </a:rPr>
              <a:t>	Jan-Feb, 2025</a:t>
            </a:r>
          </a:p>
        </p:txBody>
      </p:sp>
    </p:spTree>
    <p:extLst>
      <p:ext uri="{BB962C8B-B14F-4D97-AF65-F5344CB8AC3E}">
        <p14:creationId xmlns:p14="http://schemas.microsoft.com/office/powerpoint/2010/main" val="239254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Cascading Style Sheets (CSS)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2497"/>
            <a:ext cx="12191999" cy="6229398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&lt;style&gt;</a:t>
            </a:r>
            <a:endParaRPr lang="en-US" sz="2400" dirty="0">
              <a:solidFill>
                <a:srgbClr val="0070C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body {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    background: #ff0099;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    color: #000000;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margin: 0; padding: 0;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font-family: Didot;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h1 { font-family: Georgia, serif;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p { font-family: Gill Sans, sans-serif;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font-size: 1.2rem;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line-spacing: 1.5;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val="108976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Starter files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4500719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From the webpage at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crashwhite.com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/cs4a/session4.html 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get the file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html_files.zip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Follow the instructions on our website to get those files onto your </a:t>
            </a:r>
            <a:r>
              <a:rPr lang="en-US" dirty="0" err="1">
                <a:solidFill>
                  <a:schemeClr val="bg1"/>
                </a:solidFill>
                <a:latin typeface="Lucida Bright" panose="02040602050505020304" pitchFamily="18" charset="77"/>
              </a:rPr>
              <a:t>pickcode.io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 website.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Once you’ve got those files there, modify as you wish to create your own website.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984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9045-F56B-930E-80E0-DE3B3F97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7026"/>
            <a:ext cx="12192000" cy="1240596"/>
          </a:xfrm>
        </p:spPr>
        <p:txBody>
          <a:bodyPr lIns="182880" tIns="91440" rIns="182880" bIns="91440" anchor="t" anchorCtr="0">
            <a:spAutoFit/>
          </a:bodyPr>
          <a:lstStyle/>
          <a:p>
            <a:pPr>
              <a:lnSpc>
                <a:spcPts val="92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Break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062D24-C9BC-942C-58F7-7B4E3EBA05F6}"/>
              </a:ext>
            </a:extLst>
          </p:cNvPr>
          <p:cNvSpPr txBox="1">
            <a:spLocks/>
          </p:cNvSpPr>
          <p:nvPr/>
        </p:nvSpPr>
        <p:spPr>
          <a:xfrm>
            <a:off x="-17934" y="4679575"/>
            <a:ext cx="12191999" cy="701731"/>
          </a:xfrm>
          <a:prstGeom prst="rect">
            <a:avLst/>
          </a:prstGeom>
        </p:spPr>
        <p:txBody>
          <a:bodyPr vert="horz" lIns="182880" tIns="182880" rIns="182880" bIns="18288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Back in 10 minutes?</a:t>
            </a:r>
          </a:p>
        </p:txBody>
      </p:sp>
    </p:spTree>
    <p:extLst>
      <p:ext uri="{BB962C8B-B14F-4D97-AF65-F5344CB8AC3E}">
        <p14:creationId xmlns:p14="http://schemas.microsoft.com/office/powerpoint/2010/main" val="200329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Continue to develop...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4112921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Let me know when you’re ready to try viewing your files on the Internet (via your browser or phone).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I’ll copy your files from </a:t>
            </a:r>
            <a:r>
              <a:rPr lang="en-US" dirty="0" err="1">
                <a:solidFill>
                  <a:schemeClr val="bg1"/>
                </a:solidFill>
                <a:latin typeface="Lucida Bright" panose="02040602050505020304" pitchFamily="18" charset="77"/>
              </a:rPr>
              <a:t>pickcode.io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 onto the server.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View your website at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https://crashwhite.com/cs4a/valenzuelag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 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, etc.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197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759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9045-F56B-930E-80E0-DE3B3F97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4744"/>
            <a:ext cx="12192000" cy="3600216"/>
          </a:xfrm>
        </p:spPr>
        <p:txBody>
          <a:bodyPr lIns="182880" tIns="91440" rIns="182880" bIns="91440" anchor="t" anchorCtr="0">
            <a:spAutoFit/>
          </a:bodyPr>
          <a:lstStyle/>
          <a:p>
            <a:pPr>
              <a:lnSpc>
                <a:spcPts val="92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Intro to Computer Science</a:t>
            </a:r>
            <a:b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</a:b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&amp; Programming</a:t>
            </a:r>
            <a:b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</a:br>
            <a:r>
              <a:rPr lang="en-US" i="1" dirty="0">
                <a:solidFill>
                  <a:schemeClr val="bg1"/>
                </a:solidFill>
                <a:latin typeface="Lucida Bright" panose="02040602050505020304" pitchFamily="18" charset="77"/>
              </a:rPr>
              <a:t>for Adults</a:t>
            </a: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36426-0652-AA8A-D72A-06556623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48551"/>
            <a:ext cx="12192000" cy="1199303"/>
          </a:xfrm>
        </p:spPr>
        <p:txBody>
          <a:bodyPr lIns="182880" tIns="91440" rIns="182880" bIns="91440">
            <a:spAutoFit/>
          </a:bodyPr>
          <a:lstStyle/>
          <a:p>
            <a:pPr algn="l">
              <a:tabLst>
                <a:tab pos="11876088" algn="r"/>
              </a:tabLst>
            </a:pPr>
            <a:r>
              <a:rPr lang="en-US" sz="3200" dirty="0">
                <a:solidFill>
                  <a:schemeClr val="bg1"/>
                </a:solidFill>
                <a:latin typeface="Lucida Bright" panose="02040602050505020304" pitchFamily="18" charset="77"/>
              </a:rPr>
              <a:t>Richard White	Polytechnic School</a:t>
            </a:r>
          </a:p>
          <a:p>
            <a:pPr algn="l">
              <a:tabLst>
                <a:tab pos="11876088" algn="r"/>
              </a:tabLst>
            </a:pPr>
            <a:r>
              <a:rPr lang="en-US" sz="3200" i="1" dirty="0">
                <a:solidFill>
                  <a:schemeClr val="bg1"/>
                </a:solidFill>
                <a:latin typeface="Lucida Bright" panose="02040602050505020304" pitchFamily="18" charset="77"/>
              </a:rPr>
              <a:t>rwhite@polytechnic.org</a:t>
            </a:r>
            <a:r>
              <a:rPr lang="en-US" sz="3200" dirty="0">
                <a:solidFill>
                  <a:schemeClr val="bg1"/>
                </a:solidFill>
                <a:latin typeface="Lucida Bright" panose="02040602050505020304" pitchFamily="18" charset="77"/>
              </a:rPr>
              <a:t>	Jan-Feb, 2025</a:t>
            </a:r>
          </a:p>
        </p:txBody>
      </p:sp>
    </p:spTree>
    <p:extLst>
      <p:ext uri="{BB962C8B-B14F-4D97-AF65-F5344CB8AC3E}">
        <p14:creationId xmlns:p14="http://schemas.microsoft.com/office/powerpoint/2010/main" val="234678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Welcome Back!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D52C46-BB1A-C5AF-3F9C-BAD668737AFC}"/>
              </a:ext>
            </a:extLst>
          </p:cNvPr>
          <p:cNvSpPr txBox="1">
            <a:spLocks/>
          </p:cNvSpPr>
          <p:nvPr/>
        </p:nvSpPr>
        <p:spPr>
          <a:xfrm>
            <a:off x="0" y="5823871"/>
            <a:ext cx="12192000" cy="1034129"/>
          </a:xfrm>
          <a:prstGeom prst="rect">
            <a:avLst/>
          </a:prstGeom>
        </p:spPr>
        <p:txBody>
          <a:bodyPr vert="horz" wrap="square" lIns="182880" tIns="182880" rIns="182880" bIns="18288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							    One more time!</a:t>
            </a:r>
          </a:p>
        </p:txBody>
      </p:sp>
    </p:spTree>
    <p:extLst>
      <p:ext uri="{BB962C8B-B14F-4D97-AF65-F5344CB8AC3E}">
        <p14:creationId xmlns:p14="http://schemas.microsoft.com/office/powerpoint/2010/main" val="424228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8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78115"/>
            <a:ext cx="12191999" cy="4369401"/>
          </a:xfrm>
        </p:spPr>
        <p:txBody>
          <a:bodyPr lIns="182880" tIns="182880" rIns="182880" bIns="18288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Creating a webpage /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Exporting / sharing your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HTML/CSS/</a:t>
            </a:r>
            <a:r>
              <a:rPr lang="en-US" dirty="0" err="1">
                <a:solidFill>
                  <a:schemeClr val="bg1"/>
                </a:solidFill>
                <a:latin typeface="Lucida Bright" panose="02040602050505020304" pitchFamily="18" charset="77"/>
              </a:rPr>
              <a:t>Javascript</a:t>
            </a: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Hex colors, Fonts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Template – graphic elements - colors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BREAK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Webpage design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Thank </a:t>
            </a:r>
            <a:r>
              <a:rPr lang="en-US" dirty="0" err="1">
                <a:solidFill>
                  <a:schemeClr val="bg1"/>
                </a:solidFill>
                <a:latin typeface="Lucida Bright" panose="02040602050505020304" pitchFamily="18" charset="77"/>
              </a:rPr>
              <a:t>yous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 and Goodbyes</a:t>
            </a:r>
          </a:p>
        </p:txBody>
      </p:sp>
    </p:spTree>
    <p:extLst>
      <p:ext uri="{BB962C8B-B14F-4D97-AF65-F5344CB8AC3E}">
        <p14:creationId xmlns:p14="http://schemas.microsoft.com/office/powerpoint/2010/main" val="299400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Creating a webpage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1144929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Website development and management occurs across a broad spectrum.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1B215-76FF-341B-E086-190B51CC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04572" y="1357312"/>
            <a:ext cx="2230232" cy="2973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1E2C2-085D-77D5-958F-F5623406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674" y="3198984"/>
            <a:ext cx="2744262" cy="3659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87F69-6855-6804-8370-410CE01FB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3487" flipH="1">
            <a:off x="1020739" y="3886199"/>
            <a:ext cx="2160365" cy="2880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BD9402-1DD2-2AE5-2D59-D27CC9E8955F}"/>
              </a:ext>
            </a:extLst>
          </p:cNvPr>
          <p:cNvSpPr txBox="1"/>
          <p:nvPr/>
        </p:nvSpPr>
        <p:spPr>
          <a:xfrm>
            <a:off x="3008743" y="5609493"/>
            <a:ext cx="1691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Developer computer, source 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CA8E9-92A8-56D3-D312-B96EED400E70}"/>
              </a:ext>
            </a:extLst>
          </p:cNvPr>
          <p:cNvSpPr txBox="1"/>
          <p:nvPr/>
        </p:nvSpPr>
        <p:spPr>
          <a:xfrm>
            <a:off x="8337426" y="5374357"/>
            <a:ext cx="169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Client/user computer, browser, internet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EE21A-A887-BC88-922D-D638A23F2A9F}"/>
              </a:ext>
            </a:extLst>
          </p:cNvPr>
          <p:cNvSpPr txBox="1"/>
          <p:nvPr/>
        </p:nvSpPr>
        <p:spPr>
          <a:xfrm>
            <a:off x="4502606" y="3411832"/>
            <a:ext cx="169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Server hosts files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254A9E-8D56-1724-6873-7287B85712B5}"/>
              </a:ext>
            </a:extLst>
          </p:cNvPr>
          <p:cNvCxnSpPr>
            <a:cxnSpLocks/>
          </p:cNvCxnSpPr>
          <p:nvPr/>
        </p:nvCxnSpPr>
        <p:spPr>
          <a:xfrm flipV="1">
            <a:off x="3426407" y="3798922"/>
            <a:ext cx="2455057" cy="1219433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BE903A-B477-FEEF-F383-EA588E04A7E5}"/>
              </a:ext>
            </a:extLst>
          </p:cNvPr>
          <p:cNvCxnSpPr>
            <a:cxnSpLocks/>
          </p:cNvCxnSpPr>
          <p:nvPr/>
        </p:nvCxnSpPr>
        <p:spPr>
          <a:xfrm flipH="1" flipV="1">
            <a:off x="7631994" y="3728258"/>
            <a:ext cx="1551262" cy="145876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91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Lucida Bright" panose="02040602050505020304" pitchFamily="18" charset="77"/>
              </a:rPr>
              <a:t>HyperText</a:t>
            </a:r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 Markup Language (HTML)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3596882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We’ll make a “good” webpage in a moment. First let’s learn a little about how HTML works.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1. Log into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</a:rPr>
              <a:t>pickcode.com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2. Sandbox 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sym typeface="Wingdings" pitchFamily="2" charset="2"/>
              </a:rPr>
              <a:t> New Project  Language: HTML...  Website  Title: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  <a:sym typeface="Wingdings" pitchFamily="2" charset="2"/>
              </a:rPr>
              <a:t>lastnamefirstinitial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sym typeface="Wingdings" pitchFamily="2" charset="2"/>
              </a:rPr>
              <a:t>3. We’ll start with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  <a:sym typeface="Wingdings" pitchFamily="2" charset="2"/>
              </a:rPr>
              <a:t>index.html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  <a:sym typeface="Wingdings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sym typeface="Wingdings" pitchFamily="2" charset="2"/>
              </a:rPr>
              <a:t>file that is presented to us.</a:t>
            </a:r>
            <a:endParaRPr lang="en-US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8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HTML tags    &lt;   &gt;  and &lt;/  &gt;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4386842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&lt;h1&gt;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 is a header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&lt;h2&gt;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Smaller header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&lt;/h2&gt;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&lt;p&gt;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Enclose a &lt;b&gt;paragraph&lt;/b&gt; with these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tags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&lt;/p&gt;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&lt;li&gt;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 list with numbers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&lt;/li&gt;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&lt;li&gt;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These are the items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&lt;/li&gt;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href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="https://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cnn.com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"&gt;</a:t>
            </a:r>
            <a:r>
              <a:rPr lang="en-US" sz="24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CNN News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img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src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header_image.jpg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159432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Cascading Style Sheets (CSS)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5768759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&lt;style&gt;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&lt;!-- styling goes here --&gt;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&lt;/style&gt;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&lt;body&gt;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   &lt;!-- website goes here --&gt;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&lt;/body&gt;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81377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Hex Color Codes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5733877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ea typeface="Menlo" panose="020B0609030804020204" pitchFamily="49" charset="0"/>
                <a:cs typeface="Menlo" panose="020B0609030804020204" pitchFamily="49" charset="0"/>
              </a:rPr>
              <a:t>Binary is one way of coding values. Another is...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ea typeface="Menlo" panose="020B0609030804020204" pitchFamily="49" charset="0"/>
                <a:cs typeface="Menlo" panose="020B0609030804020204" pitchFamily="49" charset="0"/>
              </a:rPr>
              <a:t>Hexadecimal, with 16 symbols, 0-9,a-f. So...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ea typeface="Menlo" panose="020B0609030804020204" pitchFamily="49" charset="0"/>
                <a:cs typeface="Menlo" panose="020B0609030804020204" pitchFamily="49" charset="0"/>
              </a:rPr>
              <a:t>00, 01, 02, ... 09, 0a, 0b, 0c, 0d, 0e, 0f, 10, 11, 12, ... 19, 1a, 1b, 1c...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Bright" panose="02040602050505020304" pitchFamily="18" charset="77"/>
                <a:ea typeface="Menlo" panose="020B0609030804020204" pitchFamily="49" charset="0"/>
                <a:cs typeface="Menlo" panose="020B0609030804020204" pitchFamily="49" charset="0"/>
              </a:rPr>
              <a:t> 0     1     2         9    10  11   12   13   14  15  16   17    18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  <a:ea typeface="Menlo" panose="020B0609030804020204" pitchFamily="49" charset="0"/>
                <a:cs typeface="Menlo" panose="020B0609030804020204" pitchFamily="49" charset="0"/>
              </a:rPr>
              <a:t>Colors in HTML are often indicated with a hexadecimal code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red (00-ff)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green (00-ff)   </a:t>
            </a:r>
            <a:r>
              <a:rPr lang="en-US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blue (00-ff)</a:t>
            </a:r>
            <a:br>
              <a:rPr lang="en-US" dirty="0">
                <a:solidFill>
                  <a:srgbClr val="0070C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dirty="0">
              <a:solidFill>
                <a:srgbClr val="0070C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      #ff0099</a:t>
            </a:r>
            <a:endParaRPr lang="en-US" dirty="0">
              <a:solidFill>
                <a:schemeClr val="bg1"/>
              </a:solidFill>
              <a:latin typeface="Lucida Bright" panose="02040602050505020304" pitchFamily="18" charset="77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9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502-8C9C-B92F-4FE4-A40BF3FF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"/>
            <a:ext cx="12192000" cy="1034129"/>
          </a:xfrm>
        </p:spPr>
        <p:txBody>
          <a:bodyPr wrap="square" lIns="182880" tIns="182880" rIns="182880" bIns="18288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ucida Bright" panose="02040602050505020304" pitchFamily="18" charset="77"/>
              </a:rPr>
              <a:t>Fonts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208-51D9-3DB8-4DE8-5C409C5B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1978"/>
            <a:ext cx="12191999" cy="5771836"/>
          </a:xfrm>
        </p:spPr>
        <p:txBody>
          <a:bodyPr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Helvetica" pitchFamily="2" charset="0"/>
                <a:ea typeface="Menlo" panose="020B0609030804020204" pitchFamily="49" charset="0"/>
                <a:cs typeface="Menlo" panose="020B0609030804020204" pitchFamily="49" charset="0"/>
              </a:rPr>
              <a:t>	Helvetica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  <a:ea typeface="Menlo" panose="020B0609030804020204" pitchFamily="49" charset="0"/>
                <a:cs typeface="Menlo" panose="020B0609030804020204" pitchFamily="49" charset="0"/>
              </a:rPr>
              <a:t>		Georgia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Gill Sans" panose="020B0502020104020203" pitchFamily="34" charset="-79"/>
                <a:ea typeface="Menlo" panose="020B0609030804020204" pitchFamily="49" charset="0"/>
                <a:cs typeface="Gill Sans" panose="020B0502020104020203" pitchFamily="34" charset="-79"/>
              </a:rPr>
              <a:t>			Gill Sans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Menlo" panose="020B0609030804020204" pitchFamily="49" charset="0"/>
              </a:rPr>
              <a:t>				Baskerville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Monaco" pitchFamily="2" charset="77"/>
                <a:ea typeface="Menlo" panose="020B0609030804020204" pitchFamily="49" charset="0"/>
                <a:cs typeface="Menlo" panose="020B0609030804020204" pitchFamily="49" charset="0"/>
              </a:rPr>
              <a:t>					Monaco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Courier New" panose="02070309020205020404" pitchFamily="49" charset="0"/>
                <a:ea typeface="Menlo" panose="020B0609030804020204" pitchFamily="49" charset="0"/>
                <a:cs typeface="Courier New" panose="02070309020205020404" pitchFamily="49" charset="0"/>
              </a:rPr>
              <a:t>						Courier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Didot" panose="02000503000000020003" pitchFamily="2" charset="-79"/>
                <a:ea typeface="Menlo" panose="020B0609030804020204" pitchFamily="49" charset="0"/>
                <a:cs typeface="Didot" panose="02000503000000020003" pitchFamily="2" charset="-79"/>
              </a:rPr>
              <a:t>							Didot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Menlo" panose="020B0609030804020204" pitchFamily="49" charset="0"/>
              </a:rPr>
              <a:t>								Palatino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Lucida Bright" panose="02040602050505020304" pitchFamily="18" charset="77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7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810</Words>
  <Application>Microsoft Macintosh PowerPoint</Application>
  <PresentationFormat>Widescreen</PresentationFormat>
  <Paragraphs>119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Baskerville</vt:lpstr>
      <vt:lpstr>Calibri</vt:lpstr>
      <vt:lpstr>Calibri Light</vt:lpstr>
      <vt:lpstr>Courier New</vt:lpstr>
      <vt:lpstr>Didot</vt:lpstr>
      <vt:lpstr>Georgia</vt:lpstr>
      <vt:lpstr>Gill Sans</vt:lpstr>
      <vt:lpstr>Helvetica</vt:lpstr>
      <vt:lpstr>Lucida Bright</vt:lpstr>
      <vt:lpstr>Menlo</vt:lpstr>
      <vt:lpstr>Monaco</vt:lpstr>
      <vt:lpstr>Palatino</vt:lpstr>
      <vt:lpstr>Office Theme</vt:lpstr>
      <vt:lpstr>Intro to Computer Science &amp; Programming for Adults</vt:lpstr>
      <vt:lpstr>Welcome Back!   </vt:lpstr>
      <vt:lpstr>Week 4</vt:lpstr>
      <vt:lpstr>Creating a webpage</vt:lpstr>
      <vt:lpstr>HyperText Markup Language (HTML)</vt:lpstr>
      <vt:lpstr>HTML tags    &lt;   &gt;  and &lt;/  &gt;</vt:lpstr>
      <vt:lpstr>Cascading Style Sheets (CSS)</vt:lpstr>
      <vt:lpstr>Hex Color Codes</vt:lpstr>
      <vt:lpstr>Fonts</vt:lpstr>
      <vt:lpstr>Cascading Style Sheets (CSS)</vt:lpstr>
      <vt:lpstr>Starter files</vt:lpstr>
      <vt:lpstr>Break</vt:lpstr>
      <vt:lpstr>Continue to develop...</vt:lpstr>
      <vt:lpstr>Thank you!</vt:lpstr>
      <vt:lpstr>Intro to Computer Science &amp; Programming for Adults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Computer Science &amp; Programming for Adults</dc:title>
  <dc:creator>Richard White</dc:creator>
  <cp:lastModifiedBy>Richard White</cp:lastModifiedBy>
  <cp:revision>53</cp:revision>
  <cp:lastPrinted>2026-02-10T21:43:10Z</cp:lastPrinted>
  <dcterms:created xsi:type="dcterms:W3CDTF">2025-12-13T22:38:33Z</dcterms:created>
  <dcterms:modified xsi:type="dcterms:W3CDTF">2026-02-10T21:43:37Z</dcterms:modified>
</cp:coreProperties>
</file>