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6" r:id="rId2"/>
    <p:sldId id="257" r:id="rId3"/>
    <p:sldId id="267" r:id="rId4"/>
    <p:sldId id="268" r:id="rId5"/>
    <p:sldId id="269" r:id="rId6"/>
    <p:sldId id="262" r:id="rId7"/>
    <p:sldId id="321" r:id="rId8"/>
    <p:sldId id="299" r:id="rId9"/>
    <p:sldId id="301" r:id="rId10"/>
    <p:sldId id="317" r:id="rId11"/>
    <p:sldId id="318" r:id="rId12"/>
    <p:sldId id="302" r:id="rId13"/>
    <p:sldId id="303" r:id="rId14"/>
    <p:sldId id="304" r:id="rId15"/>
    <p:sldId id="307" r:id="rId16"/>
    <p:sldId id="296" r:id="rId17"/>
    <p:sldId id="319" r:id="rId18"/>
    <p:sldId id="310" r:id="rId19"/>
    <p:sldId id="279" r:id="rId20"/>
    <p:sldId id="306" r:id="rId21"/>
    <p:sldId id="298" r:id="rId22"/>
    <p:sldId id="294" r:id="rId23"/>
    <p:sldId id="295" r:id="rId24"/>
    <p:sldId id="324" r:id="rId25"/>
    <p:sldId id="325" r:id="rId26"/>
    <p:sldId id="320" r:id="rId27"/>
    <p:sldId id="322" r:id="rId28"/>
    <p:sldId id="323" r:id="rId29"/>
    <p:sldId id="265" r:id="rId30"/>
    <p:sldId id="291" r:id="rId31"/>
    <p:sldId id="258" r:id="rId32"/>
    <p:sldId id="311" r:id="rId33"/>
    <p:sldId id="312" r:id="rId34"/>
    <p:sldId id="313" r:id="rId35"/>
    <p:sldId id="314" r:id="rId36"/>
    <p:sldId id="315" r:id="rId37"/>
    <p:sldId id="316"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00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178"/>
    <p:restoredTop sz="74088"/>
  </p:normalViewPr>
  <p:slideViewPr>
    <p:cSldViewPr snapToGrid="0" snapToObjects="1">
      <p:cViewPr varScale="1">
        <p:scale>
          <a:sx n="93" d="100"/>
          <a:sy n="93" d="100"/>
        </p:scale>
        <p:origin x="224" y="280"/>
      </p:cViewPr>
      <p:guideLst/>
    </p:cSldViewPr>
  </p:slideViewPr>
  <p:notesTextViewPr>
    <p:cViewPr>
      <p:scale>
        <a:sx n="1" d="1"/>
        <a:sy n="1" d="1"/>
      </p:scale>
      <p:origin x="0" y="0"/>
    </p:cViewPr>
  </p:notesTextViewPr>
  <p:notesViewPr>
    <p:cSldViewPr snapToGrid="0" snapToObjects="1">
      <p:cViewPr varScale="1">
        <p:scale>
          <a:sx n="103" d="100"/>
          <a:sy n="103" d="100"/>
        </p:scale>
        <p:origin x="3640"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181F6D-894D-8448-A4DE-D0F7AD7E0F9F}" type="datetimeFigureOut">
              <a:rPr lang="en-US" smtClean="0"/>
              <a:t>2/3/26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3BC108-7212-FE40-8CB0-5E19C9049008}" type="slidenum">
              <a:rPr lang="en-US" smtClean="0"/>
              <a:t>‹#›</a:t>
            </a:fld>
            <a:endParaRPr lang="en-US"/>
          </a:p>
        </p:txBody>
      </p:sp>
    </p:spTree>
    <p:extLst>
      <p:ext uri="{BB962C8B-B14F-4D97-AF65-F5344CB8AC3E}">
        <p14:creationId xmlns:p14="http://schemas.microsoft.com/office/powerpoint/2010/main" val="3084295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3BC108-7212-FE40-8CB0-5E19C9049008}" type="slidenum">
              <a:rPr lang="en-US" smtClean="0"/>
              <a:t>3</a:t>
            </a:fld>
            <a:endParaRPr lang="en-US"/>
          </a:p>
        </p:txBody>
      </p:sp>
    </p:spTree>
    <p:extLst>
      <p:ext uri="{BB962C8B-B14F-4D97-AF65-F5344CB8AC3E}">
        <p14:creationId xmlns:p14="http://schemas.microsoft.com/office/powerpoint/2010/main" val="2371525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3BC108-7212-FE40-8CB0-5E19C9049008}" type="slidenum">
              <a:rPr lang="en-US" smtClean="0"/>
              <a:t>16</a:t>
            </a:fld>
            <a:endParaRPr lang="en-US"/>
          </a:p>
        </p:txBody>
      </p:sp>
    </p:spTree>
    <p:extLst>
      <p:ext uri="{BB962C8B-B14F-4D97-AF65-F5344CB8AC3E}">
        <p14:creationId xmlns:p14="http://schemas.microsoft.com/office/powerpoint/2010/main" val="2499797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3BC108-7212-FE40-8CB0-5E19C9049008}" type="slidenum">
              <a:rPr lang="en-US" smtClean="0"/>
              <a:t>17</a:t>
            </a:fld>
            <a:endParaRPr lang="en-US"/>
          </a:p>
        </p:txBody>
      </p:sp>
    </p:spTree>
    <p:extLst>
      <p:ext uri="{BB962C8B-B14F-4D97-AF65-F5344CB8AC3E}">
        <p14:creationId xmlns:p14="http://schemas.microsoft.com/office/powerpoint/2010/main" val="3501381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3BC108-7212-FE40-8CB0-5E19C9049008}" type="slidenum">
              <a:rPr lang="en-US" smtClean="0"/>
              <a:t>18</a:t>
            </a:fld>
            <a:endParaRPr lang="en-US"/>
          </a:p>
        </p:txBody>
      </p:sp>
    </p:spTree>
    <p:extLst>
      <p:ext uri="{BB962C8B-B14F-4D97-AF65-F5344CB8AC3E}">
        <p14:creationId xmlns:p14="http://schemas.microsoft.com/office/powerpoint/2010/main" val="1327875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Lucida Bright" panose="02040602050505020304" pitchFamily="18" charset="77"/>
              </a:rPr>
              <a:t>The process of “developing the model” is arguably the most interesting part of this whole thing.</a:t>
            </a:r>
          </a:p>
          <a:p>
            <a:endParaRPr lang="en-US" dirty="0"/>
          </a:p>
        </p:txBody>
      </p:sp>
      <p:sp>
        <p:nvSpPr>
          <p:cNvPr id="4" name="Slide Number Placeholder 3"/>
          <p:cNvSpPr>
            <a:spLocks noGrp="1"/>
          </p:cNvSpPr>
          <p:nvPr>
            <p:ph type="sldNum" sz="quarter" idx="5"/>
          </p:nvPr>
        </p:nvSpPr>
        <p:spPr/>
        <p:txBody>
          <a:bodyPr/>
          <a:lstStyle/>
          <a:p>
            <a:fld id="{813BC108-7212-FE40-8CB0-5E19C9049008}" type="slidenum">
              <a:rPr lang="en-US" smtClean="0"/>
              <a:t>19</a:t>
            </a:fld>
            <a:endParaRPr lang="en-US"/>
          </a:p>
        </p:txBody>
      </p:sp>
    </p:spTree>
    <p:extLst>
      <p:ext uri="{BB962C8B-B14F-4D97-AF65-F5344CB8AC3E}">
        <p14:creationId xmlns:p14="http://schemas.microsoft.com/office/powerpoint/2010/main" val="1732310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Lucida Bright" panose="02040602050505020304" pitchFamily="18" charset="77"/>
              </a:rPr>
              <a:t>It’s the layers of neurons that make a “neural network”, and deep learning reflects the fact that many more layers are used to help fine-tune the model.</a:t>
            </a:r>
          </a:p>
          <a:p>
            <a:endParaRPr lang="en-US" dirty="0"/>
          </a:p>
        </p:txBody>
      </p:sp>
      <p:sp>
        <p:nvSpPr>
          <p:cNvPr id="4" name="Slide Number Placeholder 3"/>
          <p:cNvSpPr>
            <a:spLocks noGrp="1"/>
          </p:cNvSpPr>
          <p:nvPr>
            <p:ph type="sldNum" sz="quarter" idx="5"/>
          </p:nvPr>
        </p:nvSpPr>
        <p:spPr/>
        <p:txBody>
          <a:bodyPr/>
          <a:lstStyle/>
          <a:p>
            <a:fld id="{813BC108-7212-FE40-8CB0-5E19C9049008}" type="slidenum">
              <a:rPr lang="en-US" smtClean="0"/>
              <a:t>20</a:t>
            </a:fld>
            <a:endParaRPr lang="en-US"/>
          </a:p>
        </p:txBody>
      </p:sp>
    </p:spTree>
    <p:extLst>
      <p:ext uri="{BB962C8B-B14F-4D97-AF65-F5344CB8AC3E}">
        <p14:creationId xmlns:p14="http://schemas.microsoft.com/office/powerpoint/2010/main" val="2536689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some additional factors that go into a Generative, Pre-Trained, Transformer, and the technology is simply astonishing. </a:t>
            </a:r>
          </a:p>
          <a:p>
            <a:endParaRPr lang="en-US" dirty="0"/>
          </a:p>
        </p:txBody>
      </p:sp>
      <p:sp>
        <p:nvSpPr>
          <p:cNvPr id="4" name="Slide Number Placeholder 3"/>
          <p:cNvSpPr>
            <a:spLocks noGrp="1"/>
          </p:cNvSpPr>
          <p:nvPr>
            <p:ph type="sldNum" sz="quarter" idx="5"/>
          </p:nvPr>
        </p:nvSpPr>
        <p:spPr/>
        <p:txBody>
          <a:bodyPr/>
          <a:lstStyle/>
          <a:p>
            <a:fld id="{813BC108-7212-FE40-8CB0-5E19C9049008}" type="slidenum">
              <a:rPr lang="en-US" smtClean="0"/>
              <a:t>23</a:t>
            </a:fld>
            <a:endParaRPr lang="en-US"/>
          </a:p>
        </p:txBody>
      </p:sp>
    </p:spTree>
    <p:extLst>
      <p:ext uri="{BB962C8B-B14F-4D97-AF65-F5344CB8AC3E}">
        <p14:creationId xmlns:p14="http://schemas.microsoft.com/office/powerpoint/2010/main" val="7108919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3BC108-7212-FE40-8CB0-5E19C9049008}" type="slidenum">
              <a:rPr lang="en-US" smtClean="0"/>
              <a:t>24</a:t>
            </a:fld>
            <a:endParaRPr lang="en-US"/>
          </a:p>
        </p:txBody>
      </p:sp>
    </p:spTree>
    <p:extLst>
      <p:ext uri="{BB962C8B-B14F-4D97-AF65-F5344CB8AC3E}">
        <p14:creationId xmlns:p14="http://schemas.microsoft.com/office/powerpoint/2010/main" val="3547519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3BC108-7212-FE40-8CB0-5E19C9049008}" type="slidenum">
              <a:rPr lang="en-US" smtClean="0"/>
              <a:t>25</a:t>
            </a:fld>
            <a:endParaRPr lang="en-US"/>
          </a:p>
        </p:txBody>
      </p:sp>
    </p:spTree>
    <p:extLst>
      <p:ext uri="{BB962C8B-B14F-4D97-AF65-F5344CB8AC3E}">
        <p14:creationId xmlns:p14="http://schemas.microsoft.com/office/powerpoint/2010/main" val="20885160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some additional factors that go into a Generative, Pre-Trained, Transformer, and the technology is simply astonishing. </a:t>
            </a:r>
          </a:p>
          <a:p>
            <a:endParaRPr lang="en-US" dirty="0"/>
          </a:p>
        </p:txBody>
      </p:sp>
      <p:sp>
        <p:nvSpPr>
          <p:cNvPr id="4" name="Slide Number Placeholder 3"/>
          <p:cNvSpPr>
            <a:spLocks noGrp="1"/>
          </p:cNvSpPr>
          <p:nvPr>
            <p:ph type="sldNum" sz="quarter" idx="5"/>
          </p:nvPr>
        </p:nvSpPr>
        <p:spPr/>
        <p:txBody>
          <a:bodyPr/>
          <a:lstStyle/>
          <a:p>
            <a:fld id="{813BC108-7212-FE40-8CB0-5E19C9049008}" type="slidenum">
              <a:rPr lang="en-US" smtClean="0"/>
              <a:t>26</a:t>
            </a:fld>
            <a:endParaRPr lang="en-US"/>
          </a:p>
        </p:txBody>
      </p:sp>
    </p:spTree>
    <p:extLst>
      <p:ext uri="{BB962C8B-B14F-4D97-AF65-F5344CB8AC3E}">
        <p14:creationId xmlns:p14="http://schemas.microsoft.com/office/powerpoint/2010/main" val="1458001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3BC108-7212-FE40-8CB0-5E19C9049008}" type="slidenum">
              <a:rPr lang="en-US" smtClean="0"/>
              <a:t>27</a:t>
            </a:fld>
            <a:endParaRPr lang="en-US"/>
          </a:p>
        </p:txBody>
      </p:sp>
    </p:spTree>
    <p:extLst>
      <p:ext uri="{BB962C8B-B14F-4D97-AF65-F5344CB8AC3E}">
        <p14:creationId xmlns:p14="http://schemas.microsoft.com/office/powerpoint/2010/main" val="1840541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Concept developed in 50s and 60s. Perceptron is a simple model. </a:t>
            </a:r>
          </a:p>
        </p:txBody>
      </p:sp>
      <p:sp>
        <p:nvSpPr>
          <p:cNvPr id="4" name="Slide Number Placeholder 3"/>
          <p:cNvSpPr>
            <a:spLocks noGrp="1"/>
          </p:cNvSpPr>
          <p:nvPr>
            <p:ph type="sldNum" sz="quarter" idx="5"/>
          </p:nvPr>
        </p:nvSpPr>
        <p:spPr/>
        <p:txBody>
          <a:bodyPr/>
          <a:lstStyle/>
          <a:p>
            <a:fld id="{813BC108-7212-FE40-8CB0-5E19C9049008}" type="slidenum">
              <a:rPr lang="en-US" smtClean="0"/>
              <a:t>8</a:t>
            </a:fld>
            <a:endParaRPr lang="en-US"/>
          </a:p>
        </p:txBody>
      </p:sp>
    </p:spTree>
    <p:extLst>
      <p:ext uri="{BB962C8B-B14F-4D97-AF65-F5344CB8AC3E}">
        <p14:creationId xmlns:p14="http://schemas.microsoft.com/office/powerpoint/2010/main" val="33602029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3BC108-7212-FE40-8CB0-5E19C9049008}" type="slidenum">
              <a:rPr lang="en-US" smtClean="0"/>
              <a:t>28</a:t>
            </a:fld>
            <a:endParaRPr lang="en-US"/>
          </a:p>
        </p:txBody>
      </p:sp>
    </p:spTree>
    <p:extLst>
      <p:ext uri="{BB962C8B-B14F-4D97-AF65-F5344CB8AC3E}">
        <p14:creationId xmlns:p14="http://schemas.microsoft.com/office/powerpoint/2010/main" val="9755615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Restrooms across the hall, refreshments over on the side</a:t>
            </a:r>
          </a:p>
        </p:txBody>
      </p:sp>
      <p:sp>
        <p:nvSpPr>
          <p:cNvPr id="4" name="Slide Number Placeholder 3"/>
          <p:cNvSpPr>
            <a:spLocks noGrp="1"/>
          </p:cNvSpPr>
          <p:nvPr>
            <p:ph type="sldNum" sz="quarter" idx="5"/>
          </p:nvPr>
        </p:nvSpPr>
        <p:spPr/>
        <p:txBody>
          <a:bodyPr/>
          <a:lstStyle/>
          <a:p>
            <a:fld id="{813BC108-7212-FE40-8CB0-5E19C9049008}" type="slidenum">
              <a:rPr lang="en-US" smtClean="0"/>
              <a:t>29</a:t>
            </a:fld>
            <a:endParaRPr lang="en-US"/>
          </a:p>
        </p:txBody>
      </p:sp>
    </p:spTree>
    <p:extLst>
      <p:ext uri="{BB962C8B-B14F-4D97-AF65-F5344CB8AC3E}">
        <p14:creationId xmlns:p14="http://schemas.microsoft.com/office/powerpoint/2010/main" val="19932948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3BC108-7212-FE40-8CB0-5E19C9049008}" type="slidenum">
              <a:rPr lang="en-US" smtClean="0"/>
              <a:t>30</a:t>
            </a:fld>
            <a:endParaRPr lang="en-US"/>
          </a:p>
        </p:txBody>
      </p:sp>
    </p:spTree>
    <p:extLst>
      <p:ext uri="{BB962C8B-B14F-4D97-AF65-F5344CB8AC3E}">
        <p14:creationId xmlns:p14="http://schemas.microsoft.com/office/powerpoint/2010/main" val="38784254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3BC108-7212-FE40-8CB0-5E19C9049008}" type="slidenum">
              <a:rPr lang="en-US" smtClean="0"/>
              <a:t>31</a:t>
            </a:fld>
            <a:endParaRPr lang="en-US"/>
          </a:p>
        </p:txBody>
      </p:sp>
    </p:spTree>
    <p:extLst>
      <p:ext uri="{BB962C8B-B14F-4D97-AF65-F5344CB8AC3E}">
        <p14:creationId xmlns:p14="http://schemas.microsoft.com/office/powerpoint/2010/main" val="23106288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3BC108-7212-FE40-8CB0-5E19C9049008}" type="slidenum">
              <a:rPr lang="en-US" smtClean="0"/>
              <a:t>32</a:t>
            </a:fld>
            <a:endParaRPr lang="en-US"/>
          </a:p>
        </p:txBody>
      </p:sp>
    </p:spTree>
    <p:extLst>
      <p:ext uri="{BB962C8B-B14F-4D97-AF65-F5344CB8AC3E}">
        <p14:creationId xmlns:p14="http://schemas.microsoft.com/office/powerpoint/2010/main" val="24785347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3BC108-7212-FE40-8CB0-5E19C9049008}" type="slidenum">
              <a:rPr lang="en-US" smtClean="0"/>
              <a:t>33</a:t>
            </a:fld>
            <a:endParaRPr lang="en-US"/>
          </a:p>
        </p:txBody>
      </p:sp>
    </p:spTree>
    <p:extLst>
      <p:ext uri="{BB962C8B-B14F-4D97-AF65-F5344CB8AC3E}">
        <p14:creationId xmlns:p14="http://schemas.microsoft.com/office/powerpoint/2010/main" val="24425246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3BC108-7212-FE40-8CB0-5E19C9049008}" type="slidenum">
              <a:rPr lang="en-US" smtClean="0"/>
              <a:t>34</a:t>
            </a:fld>
            <a:endParaRPr lang="en-US"/>
          </a:p>
        </p:txBody>
      </p:sp>
    </p:spTree>
    <p:extLst>
      <p:ext uri="{BB962C8B-B14F-4D97-AF65-F5344CB8AC3E}">
        <p14:creationId xmlns:p14="http://schemas.microsoft.com/office/powerpoint/2010/main" val="5200490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3BC108-7212-FE40-8CB0-5E19C9049008}" type="slidenum">
              <a:rPr lang="en-US" smtClean="0"/>
              <a:t>35</a:t>
            </a:fld>
            <a:endParaRPr lang="en-US"/>
          </a:p>
        </p:txBody>
      </p:sp>
    </p:spTree>
    <p:extLst>
      <p:ext uri="{BB962C8B-B14F-4D97-AF65-F5344CB8AC3E}">
        <p14:creationId xmlns:p14="http://schemas.microsoft.com/office/powerpoint/2010/main" val="29069671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3BC108-7212-FE40-8CB0-5E19C9049008}" type="slidenum">
              <a:rPr lang="en-US" smtClean="0"/>
              <a:t>36</a:t>
            </a:fld>
            <a:endParaRPr lang="en-US"/>
          </a:p>
        </p:txBody>
      </p:sp>
    </p:spTree>
    <p:extLst>
      <p:ext uri="{BB962C8B-B14F-4D97-AF65-F5344CB8AC3E}">
        <p14:creationId xmlns:p14="http://schemas.microsoft.com/office/powerpoint/2010/main" val="15926828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3BC108-7212-FE40-8CB0-5E19C9049008}" type="slidenum">
              <a:rPr lang="en-US" smtClean="0"/>
              <a:t>37</a:t>
            </a:fld>
            <a:endParaRPr lang="en-US"/>
          </a:p>
        </p:txBody>
      </p:sp>
    </p:spTree>
    <p:extLst>
      <p:ext uri="{BB962C8B-B14F-4D97-AF65-F5344CB8AC3E}">
        <p14:creationId xmlns:p14="http://schemas.microsoft.com/office/powerpoint/2010/main" val="2581917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Binary inputs are convenient describe conditions, and the threshold is used to identify the output. This is a “binary classifier” that takes a look at the inputs and produces one of two different outputs.</a:t>
            </a:r>
          </a:p>
        </p:txBody>
      </p:sp>
      <p:sp>
        <p:nvSpPr>
          <p:cNvPr id="4" name="Slide Number Placeholder 3"/>
          <p:cNvSpPr>
            <a:spLocks noGrp="1"/>
          </p:cNvSpPr>
          <p:nvPr>
            <p:ph type="sldNum" sz="quarter" idx="5"/>
          </p:nvPr>
        </p:nvSpPr>
        <p:spPr/>
        <p:txBody>
          <a:bodyPr/>
          <a:lstStyle/>
          <a:p>
            <a:fld id="{813BC108-7212-FE40-8CB0-5E19C9049008}" type="slidenum">
              <a:rPr lang="en-US" smtClean="0"/>
              <a:t>9</a:t>
            </a:fld>
            <a:endParaRPr lang="en-US"/>
          </a:p>
        </p:txBody>
      </p:sp>
    </p:spTree>
    <p:extLst>
      <p:ext uri="{BB962C8B-B14F-4D97-AF65-F5344CB8AC3E}">
        <p14:creationId xmlns:p14="http://schemas.microsoft.com/office/powerpoint/2010/main" val="2446533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summary of that hypothetical perceptron. Based on this theoretical example, we can figure out whether or not I should go hiking. It’s easy.</a:t>
            </a:r>
          </a:p>
        </p:txBody>
      </p:sp>
      <p:sp>
        <p:nvSpPr>
          <p:cNvPr id="4" name="Slide Number Placeholder 3"/>
          <p:cNvSpPr>
            <a:spLocks noGrp="1"/>
          </p:cNvSpPr>
          <p:nvPr>
            <p:ph type="sldNum" sz="quarter" idx="5"/>
          </p:nvPr>
        </p:nvSpPr>
        <p:spPr/>
        <p:txBody>
          <a:bodyPr/>
          <a:lstStyle/>
          <a:p>
            <a:fld id="{813BC108-7212-FE40-8CB0-5E19C9049008}" type="slidenum">
              <a:rPr lang="en-US" smtClean="0"/>
              <a:t>10</a:t>
            </a:fld>
            <a:endParaRPr lang="en-US"/>
          </a:p>
        </p:txBody>
      </p:sp>
    </p:spTree>
    <p:extLst>
      <p:ext uri="{BB962C8B-B14F-4D97-AF65-F5344CB8AC3E}">
        <p14:creationId xmlns:p14="http://schemas.microsoft.com/office/powerpoint/2010/main" val="3097333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switch it up and pretend that we don’t know that much about my hiking preferences. Instead we’ve got some data that I’ve collected over the past few months. These aren’t predictions, this is actual data that differs from what I’d hypothesized before, along with some gaps in the information (the red lines). Could we find a way to predict my hiking, with some degree of accuracy?</a:t>
            </a:r>
          </a:p>
          <a:p>
            <a:endParaRPr lang="en-US" dirty="0"/>
          </a:p>
        </p:txBody>
      </p:sp>
      <p:sp>
        <p:nvSpPr>
          <p:cNvPr id="4" name="Slide Number Placeholder 3"/>
          <p:cNvSpPr>
            <a:spLocks noGrp="1"/>
          </p:cNvSpPr>
          <p:nvPr>
            <p:ph type="sldNum" sz="quarter" idx="5"/>
          </p:nvPr>
        </p:nvSpPr>
        <p:spPr/>
        <p:txBody>
          <a:bodyPr/>
          <a:lstStyle/>
          <a:p>
            <a:fld id="{813BC108-7212-FE40-8CB0-5E19C9049008}" type="slidenum">
              <a:rPr lang="en-US" smtClean="0"/>
              <a:t>11</a:t>
            </a:fld>
            <a:endParaRPr lang="en-US"/>
          </a:p>
        </p:txBody>
      </p:sp>
    </p:spTree>
    <p:extLst>
      <p:ext uri="{BB962C8B-B14F-4D97-AF65-F5344CB8AC3E}">
        <p14:creationId xmlns:p14="http://schemas.microsoft.com/office/powerpoint/2010/main" val="3360888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We’re going to modify our perceptron so that some of the inputs can be favored, or weighted, over others. We’re also going to improve out “threshold” strategy with something called “bias” and an “activation function.”</a:t>
            </a:r>
          </a:p>
          <a:p>
            <a:endParaRPr lang="en-US" dirty="0"/>
          </a:p>
        </p:txBody>
      </p:sp>
      <p:sp>
        <p:nvSpPr>
          <p:cNvPr id="4" name="Slide Number Placeholder 3"/>
          <p:cNvSpPr>
            <a:spLocks noGrp="1"/>
          </p:cNvSpPr>
          <p:nvPr>
            <p:ph type="sldNum" sz="quarter" idx="5"/>
          </p:nvPr>
        </p:nvSpPr>
        <p:spPr/>
        <p:txBody>
          <a:bodyPr/>
          <a:lstStyle/>
          <a:p>
            <a:fld id="{813BC108-7212-FE40-8CB0-5E19C9049008}" type="slidenum">
              <a:rPr lang="en-US" smtClean="0"/>
              <a:t>12</a:t>
            </a:fld>
            <a:endParaRPr lang="en-US"/>
          </a:p>
        </p:txBody>
      </p:sp>
    </p:spTree>
    <p:extLst>
      <p:ext uri="{BB962C8B-B14F-4D97-AF65-F5344CB8AC3E}">
        <p14:creationId xmlns:p14="http://schemas.microsoft.com/office/powerpoint/2010/main" val="579064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solidFill>
                  <a:srgbClr val="000000"/>
                </a:solidFill>
                <a:effectLst/>
                <a:latin typeface="Times New Roman" panose="02020603050405020304" pitchFamily="18" charset="0"/>
              </a:rPr>
              <a:t>I’ve made up some weights here that may or may not reflect reality. And I’ve put in a bias value as well that gets added, and as a result, we’ll either go hiking (1) or not (0).</a:t>
            </a:r>
          </a:p>
          <a:p>
            <a:endParaRPr lang="en-US" sz="1000" dirty="0">
              <a:solidFill>
                <a:srgbClr val="000000"/>
              </a:solidFill>
              <a:effectLst/>
              <a:latin typeface="Times New Roman" panose="02020603050405020304" pitchFamily="18" charset="0"/>
            </a:endParaRPr>
          </a:p>
          <a:p>
            <a:r>
              <a:rPr lang="en-US" sz="1000" dirty="0">
                <a:solidFill>
                  <a:srgbClr val="000000"/>
                </a:solidFill>
                <a:effectLst/>
                <a:latin typeface="Times New Roman" panose="02020603050405020304" pitchFamily="18" charset="0"/>
              </a:rPr>
              <a:t>Take a look at this perceptron. If the temperature is no good (0), but friends can join (1) and there’s no rain (1), what is the numeric result? Will our perceptron recommend that we go hiking?  (0.15 </a:t>
            </a:r>
            <a:r>
              <a:rPr lang="en-US" sz="1000" dirty="0">
                <a:solidFill>
                  <a:srgbClr val="000000"/>
                </a:solidFill>
                <a:effectLst/>
                <a:latin typeface="Times New Roman" panose="02020603050405020304" pitchFamily="18" charset="0"/>
                <a:sym typeface="Wingdings" pitchFamily="2" charset="2"/>
              </a:rPr>
              <a:t> 1  hiking)</a:t>
            </a:r>
            <a:endParaRPr lang="en-US" sz="1000" dirty="0">
              <a:solidFill>
                <a:srgbClr val="000000"/>
              </a:solidFill>
              <a:effectLst/>
              <a:latin typeface="Times New Roman" panose="02020603050405020304" pitchFamily="18" charset="0"/>
            </a:endParaRPr>
          </a:p>
          <a:p>
            <a:endParaRPr lang="en-US" sz="1000" dirty="0">
              <a:solidFill>
                <a:srgbClr val="000000"/>
              </a:solidFill>
              <a:effectLst/>
              <a:latin typeface="Times New Roman" panose="02020603050405020304" pitchFamily="18" charset="0"/>
            </a:endParaRPr>
          </a:p>
          <a:p>
            <a:r>
              <a:rPr lang="en-US" sz="1000" dirty="0">
                <a:solidFill>
                  <a:srgbClr val="000000"/>
                </a:solidFill>
                <a:effectLst/>
                <a:latin typeface="Times New Roman" panose="02020603050405020304" pitchFamily="18" charset="0"/>
              </a:rPr>
              <a:t>What if there are good temps (1) and no rain (1), but friends can’t go (0)? What is the numeric result?</a:t>
            </a:r>
          </a:p>
          <a:p>
            <a:r>
              <a:rPr lang="en-US" sz="1000" dirty="0">
                <a:solidFill>
                  <a:srgbClr val="000000"/>
                </a:solidFill>
                <a:effectLst/>
                <a:latin typeface="Times New Roman" panose="02020603050405020304" pitchFamily="18" charset="0"/>
              </a:rPr>
              <a:t>Will the perceptron recommend that we hike? (-0.05 </a:t>
            </a:r>
            <a:r>
              <a:rPr lang="en-US" sz="1000" dirty="0">
                <a:solidFill>
                  <a:srgbClr val="000000"/>
                </a:solidFill>
                <a:effectLst/>
                <a:latin typeface="Times New Roman" panose="02020603050405020304" pitchFamily="18" charset="0"/>
                <a:sym typeface="Wingdings" pitchFamily="2" charset="2"/>
              </a:rPr>
              <a:t> 0  no hiking)</a:t>
            </a:r>
            <a:endParaRPr lang="en-US" sz="1000" dirty="0">
              <a:solidFill>
                <a:srgbClr val="000000"/>
              </a:solidFill>
              <a:effectLst/>
              <a:latin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13BC108-7212-FE40-8CB0-5E19C9049008}" type="slidenum">
              <a:rPr lang="en-US" smtClean="0"/>
              <a:t>13</a:t>
            </a:fld>
            <a:endParaRPr lang="en-US"/>
          </a:p>
        </p:txBody>
      </p:sp>
    </p:spTree>
    <p:extLst>
      <p:ext uri="{BB962C8B-B14F-4D97-AF65-F5344CB8AC3E}">
        <p14:creationId xmlns:p14="http://schemas.microsoft.com/office/powerpoint/2010/main" val="3425857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effectLst/>
                <a:latin typeface="Times New Roman" panose="02020603050405020304" pitchFamily="18" charset="0"/>
              </a:rPr>
              <a:t>Finally, a Neuron is similar to a Perceptron, but it’s got a more sophisticated activation function. We might be really confident that we should go hiking (1), or really confident that we shouldn’t go hiking (0), or we might get an output that’s somewhere between 0 and 1. If we get 0.89, we’re *pretty* confident we should go hiking. If we get 0.58, we’re kind of in the middle...</a:t>
            </a:r>
          </a:p>
          <a:p>
            <a:endParaRPr lang="en-US" dirty="0"/>
          </a:p>
          <a:p>
            <a:r>
              <a:rPr lang="en-US" dirty="0"/>
              <a:t>Here I’ve somewhat randomly chosen some values for my weights and biases. If you run these numbers, you’ll get an output of </a:t>
            </a:r>
            <a:r>
              <a:rPr lang="en-US" b="1" dirty="0">
                <a:solidFill>
                  <a:srgbClr val="000000"/>
                </a:solidFill>
                <a:effectLst/>
                <a:latin typeface="Times New Roman" panose="02020603050405020304" pitchFamily="18" charset="0"/>
              </a:rPr>
              <a:t>0.5374</a:t>
            </a:r>
            <a:r>
              <a:rPr lang="en-US" b="0" dirty="0">
                <a:solidFill>
                  <a:srgbClr val="000000"/>
                </a:solidFill>
                <a:effectLst/>
                <a:latin typeface="Times New Roman" panose="02020603050405020304" pitchFamily="18" charset="0"/>
              </a:rPr>
              <a:t>, which isn’t terribly positive, despite the fact that two of my three inputs have been satisfied.</a:t>
            </a:r>
          </a:p>
          <a:p>
            <a:endParaRPr lang="en-US" b="0" dirty="0">
              <a:solidFill>
                <a:srgbClr val="000000"/>
              </a:solidFill>
              <a:effectLst/>
              <a:latin typeface="Times New Roman" panose="02020603050405020304" pitchFamily="18" charset="0"/>
            </a:endParaRPr>
          </a:p>
          <a:p>
            <a:r>
              <a:rPr lang="en-US" b="0" dirty="0">
                <a:solidFill>
                  <a:srgbClr val="000000"/>
                </a:solidFill>
                <a:effectLst/>
                <a:latin typeface="Times New Roman" panose="02020603050405020304" pitchFamily="18" charset="0"/>
              </a:rPr>
              <a:t>How could we make our Neuron better at recommending going to the beach?</a:t>
            </a:r>
          </a:p>
          <a:p>
            <a:endParaRPr lang="en-US" b="0" dirty="0">
              <a:solidFill>
                <a:srgbClr val="000000"/>
              </a:solidFill>
              <a:effectLst/>
              <a:latin typeface="Times New Roman" panose="02020603050405020304" pitchFamily="18" charset="0"/>
            </a:endParaRPr>
          </a:p>
          <a:p>
            <a:endParaRPr lang="en-US" dirty="0">
              <a:solidFill>
                <a:srgbClr val="000000"/>
              </a:solidFill>
              <a:effectLst/>
              <a:latin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13BC108-7212-FE40-8CB0-5E19C9049008}" type="slidenum">
              <a:rPr lang="en-US" smtClean="0"/>
              <a:t>14</a:t>
            </a:fld>
            <a:endParaRPr lang="en-US"/>
          </a:p>
        </p:txBody>
      </p:sp>
    </p:spTree>
    <p:extLst>
      <p:ext uri="{BB962C8B-B14F-4D97-AF65-F5344CB8AC3E}">
        <p14:creationId xmlns:p14="http://schemas.microsoft.com/office/powerpoint/2010/main" val="1225814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solidFill>
                <a:srgbClr val="000000"/>
              </a:solidFill>
              <a:effectLst/>
              <a:latin typeface="Times New Roman" panose="02020603050405020304" pitchFamily="18" charset="0"/>
            </a:endParaRPr>
          </a:p>
          <a:p>
            <a:r>
              <a:rPr lang="en-US" dirty="0">
                <a:solidFill>
                  <a:srgbClr val="000000"/>
                </a:solidFill>
                <a:effectLst/>
                <a:latin typeface="Times New Roman" panose="02020603050405020304" pitchFamily="18" charset="0"/>
              </a:rPr>
              <a:t>One of the things we can do to improve our Neurons weights and biases is to give it some ”training data”. These are called ”examples”, the inputs are called ”features,” and the result or output is called a ”label.” This is “labeled data” with known inputs and outputs that we can show to the neuron to say, ”These are the results you should get when the features have these values.”</a:t>
            </a:r>
          </a:p>
          <a:p>
            <a:endParaRPr lang="en-US" dirty="0"/>
          </a:p>
          <a:p>
            <a:endParaRPr lang="en-US" dirty="0"/>
          </a:p>
        </p:txBody>
      </p:sp>
      <p:sp>
        <p:nvSpPr>
          <p:cNvPr id="4" name="Slide Number Placeholder 3"/>
          <p:cNvSpPr>
            <a:spLocks noGrp="1"/>
          </p:cNvSpPr>
          <p:nvPr>
            <p:ph type="sldNum" sz="quarter" idx="5"/>
          </p:nvPr>
        </p:nvSpPr>
        <p:spPr/>
        <p:txBody>
          <a:bodyPr/>
          <a:lstStyle/>
          <a:p>
            <a:fld id="{813BC108-7212-FE40-8CB0-5E19C9049008}" type="slidenum">
              <a:rPr lang="en-US" smtClean="0"/>
              <a:t>15</a:t>
            </a:fld>
            <a:endParaRPr lang="en-US"/>
          </a:p>
        </p:txBody>
      </p:sp>
    </p:spTree>
    <p:extLst>
      <p:ext uri="{BB962C8B-B14F-4D97-AF65-F5344CB8AC3E}">
        <p14:creationId xmlns:p14="http://schemas.microsoft.com/office/powerpoint/2010/main" val="2029101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F0736-7F20-4BA1-9B63-A851428592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E226EAA-F7A8-F06F-EDD5-258CB8AF5B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5D68395-8937-7823-B31F-43494B276854}"/>
              </a:ext>
            </a:extLst>
          </p:cNvPr>
          <p:cNvSpPr>
            <a:spLocks noGrp="1"/>
          </p:cNvSpPr>
          <p:nvPr>
            <p:ph type="dt" sz="half" idx="10"/>
          </p:nvPr>
        </p:nvSpPr>
        <p:spPr/>
        <p:txBody>
          <a:bodyPr/>
          <a:lstStyle/>
          <a:p>
            <a:fld id="{7EC8FD66-DB94-344D-A8E7-7628CA21F980}" type="datetimeFigureOut">
              <a:rPr lang="en-US" smtClean="0"/>
              <a:t>2/3/26</a:t>
            </a:fld>
            <a:endParaRPr lang="en-US"/>
          </a:p>
        </p:txBody>
      </p:sp>
      <p:sp>
        <p:nvSpPr>
          <p:cNvPr id="5" name="Footer Placeholder 4">
            <a:extLst>
              <a:ext uri="{FF2B5EF4-FFF2-40B4-BE49-F238E27FC236}">
                <a16:creationId xmlns:a16="http://schemas.microsoft.com/office/drawing/2014/main" id="{7E97D9FA-1640-D2A6-D8B2-0DDB0043BC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46F301-2376-0467-4BE3-41C3B65760E1}"/>
              </a:ext>
            </a:extLst>
          </p:cNvPr>
          <p:cNvSpPr>
            <a:spLocks noGrp="1"/>
          </p:cNvSpPr>
          <p:nvPr>
            <p:ph type="sldNum" sz="quarter" idx="12"/>
          </p:nvPr>
        </p:nvSpPr>
        <p:spPr/>
        <p:txBody>
          <a:bodyPr/>
          <a:lstStyle/>
          <a:p>
            <a:fld id="{CB9094C2-17EF-0541-A932-FEAF2032EF64}" type="slidenum">
              <a:rPr lang="en-US" smtClean="0"/>
              <a:t>‹#›</a:t>
            </a:fld>
            <a:endParaRPr lang="en-US"/>
          </a:p>
        </p:txBody>
      </p:sp>
    </p:spTree>
    <p:extLst>
      <p:ext uri="{BB962C8B-B14F-4D97-AF65-F5344CB8AC3E}">
        <p14:creationId xmlns:p14="http://schemas.microsoft.com/office/powerpoint/2010/main" val="1865665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0CC7A-8C7A-DF70-3E41-D56A36EA3C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3FBFEE-C91A-D099-5F7E-2D359C654E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FF6D42-485F-BC6F-A12F-42508609C118}"/>
              </a:ext>
            </a:extLst>
          </p:cNvPr>
          <p:cNvSpPr>
            <a:spLocks noGrp="1"/>
          </p:cNvSpPr>
          <p:nvPr>
            <p:ph type="dt" sz="half" idx="10"/>
          </p:nvPr>
        </p:nvSpPr>
        <p:spPr/>
        <p:txBody>
          <a:bodyPr/>
          <a:lstStyle/>
          <a:p>
            <a:fld id="{7EC8FD66-DB94-344D-A8E7-7628CA21F980}" type="datetimeFigureOut">
              <a:rPr lang="en-US" smtClean="0"/>
              <a:t>2/3/26</a:t>
            </a:fld>
            <a:endParaRPr lang="en-US"/>
          </a:p>
        </p:txBody>
      </p:sp>
      <p:sp>
        <p:nvSpPr>
          <p:cNvPr id="5" name="Footer Placeholder 4">
            <a:extLst>
              <a:ext uri="{FF2B5EF4-FFF2-40B4-BE49-F238E27FC236}">
                <a16:creationId xmlns:a16="http://schemas.microsoft.com/office/drawing/2014/main" id="{940293A1-A201-BD79-9138-C32CDBAE0F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5D6E31-374C-19B7-5B67-2322F16F172A}"/>
              </a:ext>
            </a:extLst>
          </p:cNvPr>
          <p:cNvSpPr>
            <a:spLocks noGrp="1"/>
          </p:cNvSpPr>
          <p:nvPr>
            <p:ph type="sldNum" sz="quarter" idx="12"/>
          </p:nvPr>
        </p:nvSpPr>
        <p:spPr/>
        <p:txBody>
          <a:bodyPr/>
          <a:lstStyle/>
          <a:p>
            <a:fld id="{CB9094C2-17EF-0541-A932-FEAF2032EF64}" type="slidenum">
              <a:rPr lang="en-US" smtClean="0"/>
              <a:t>‹#›</a:t>
            </a:fld>
            <a:endParaRPr lang="en-US"/>
          </a:p>
        </p:txBody>
      </p:sp>
    </p:spTree>
    <p:extLst>
      <p:ext uri="{BB962C8B-B14F-4D97-AF65-F5344CB8AC3E}">
        <p14:creationId xmlns:p14="http://schemas.microsoft.com/office/powerpoint/2010/main" val="3959656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98CD80-E7F6-2D0A-402D-09E5351C7A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DCA644-C7AF-890E-2163-5613214849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D19E63-9B9B-EC29-99F7-7722227B0459}"/>
              </a:ext>
            </a:extLst>
          </p:cNvPr>
          <p:cNvSpPr>
            <a:spLocks noGrp="1"/>
          </p:cNvSpPr>
          <p:nvPr>
            <p:ph type="dt" sz="half" idx="10"/>
          </p:nvPr>
        </p:nvSpPr>
        <p:spPr/>
        <p:txBody>
          <a:bodyPr/>
          <a:lstStyle/>
          <a:p>
            <a:fld id="{7EC8FD66-DB94-344D-A8E7-7628CA21F980}" type="datetimeFigureOut">
              <a:rPr lang="en-US" smtClean="0"/>
              <a:t>2/3/26</a:t>
            </a:fld>
            <a:endParaRPr lang="en-US"/>
          </a:p>
        </p:txBody>
      </p:sp>
      <p:sp>
        <p:nvSpPr>
          <p:cNvPr id="5" name="Footer Placeholder 4">
            <a:extLst>
              <a:ext uri="{FF2B5EF4-FFF2-40B4-BE49-F238E27FC236}">
                <a16:creationId xmlns:a16="http://schemas.microsoft.com/office/drawing/2014/main" id="{35FFE7CE-0B03-0577-F911-A17AA3F15F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125BA-98ED-8D01-46B1-C316E4C7589F}"/>
              </a:ext>
            </a:extLst>
          </p:cNvPr>
          <p:cNvSpPr>
            <a:spLocks noGrp="1"/>
          </p:cNvSpPr>
          <p:nvPr>
            <p:ph type="sldNum" sz="quarter" idx="12"/>
          </p:nvPr>
        </p:nvSpPr>
        <p:spPr/>
        <p:txBody>
          <a:bodyPr/>
          <a:lstStyle/>
          <a:p>
            <a:fld id="{CB9094C2-17EF-0541-A932-FEAF2032EF64}" type="slidenum">
              <a:rPr lang="en-US" smtClean="0"/>
              <a:t>‹#›</a:t>
            </a:fld>
            <a:endParaRPr lang="en-US"/>
          </a:p>
        </p:txBody>
      </p:sp>
    </p:spTree>
    <p:extLst>
      <p:ext uri="{BB962C8B-B14F-4D97-AF65-F5344CB8AC3E}">
        <p14:creationId xmlns:p14="http://schemas.microsoft.com/office/powerpoint/2010/main" val="2267163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BC3A1-2C8F-D562-BC3A-3772A3E0A5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8F042E-D341-A719-B4EB-72D3AC3D77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DC9E74-C47D-3724-004C-680DE8CF7FA5}"/>
              </a:ext>
            </a:extLst>
          </p:cNvPr>
          <p:cNvSpPr>
            <a:spLocks noGrp="1"/>
          </p:cNvSpPr>
          <p:nvPr>
            <p:ph type="dt" sz="half" idx="10"/>
          </p:nvPr>
        </p:nvSpPr>
        <p:spPr/>
        <p:txBody>
          <a:bodyPr/>
          <a:lstStyle/>
          <a:p>
            <a:fld id="{7EC8FD66-DB94-344D-A8E7-7628CA21F980}" type="datetimeFigureOut">
              <a:rPr lang="en-US" smtClean="0"/>
              <a:t>2/3/26</a:t>
            </a:fld>
            <a:endParaRPr lang="en-US"/>
          </a:p>
        </p:txBody>
      </p:sp>
      <p:sp>
        <p:nvSpPr>
          <p:cNvPr id="5" name="Footer Placeholder 4">
            <a:extLst>
              <a:ext uri="{FF2B5EF4-FFF2-40B4-BE49-F238E27FC236}">
                <a16:creationId xmlns:a16="http://schemas.microsoft.com/office/drawing/2014/main" id="{63D3A1D5-E48A-39E9-E28C-8DCC4B1177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62302A-BF6D-2D34-E2AD-5E3F8FFB4715}"/>
              </a:ext>
            </a:extLst>
          </p:cNvPr>
          <p:cNvSpPr>
            <a:spLocks noGrp="1"/>
          </p:cNvSpPr>
          <p:nvPr>
            <p:ph type="sldNum" sz="quarter" idx="12"/>
          </p:nvPr>
        </p:nvSpPr>
        <p:spPr/>
        <p:txBody>
          <a:bodyPr/>
          <a:lstStyle/>
          <a:p>
            <a:fld id="{CB9094C2-17EF-0541-A932-FEAF2032EF64}" type="slidenum">
              <a:rPr lang="en-US" smtClean="0"/>
              <a:t>‹#›</a:t>
            </a:fld>
            <a:endParaRPr lang="en-US"/>
          </a:p>
        </p:txBody>
      </p:sp>
    </p:spTree>
    <p:extLst>
      <p:ext uri="{BB962C8B-B14F-4D97-AF65-F5344CB8AC3E}">
        <p14:creationId xmlns:p14="http://schemas.microsoft.com/office/powerpoint/2010/main" val="3317008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189E5-6C78-E064-3F99-7436A225DF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4CCE02-7E04-3C3B-0F14-2F68F3CCA6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8CD6A7-B73A-6CB7-3542-CA752B9D8D9D}"/>
              </a:ext>
            </a:extLst>
          </p:cNvPr>
          <p:cNvSpPr>
            <a:spLocks noGrp="1"/>
          </p:cNvSpPr>
          <p:nvPr>
            <p:ph type="dt" sz="half" idx="10"/>
          </p:nvPr>
        </p:nvSpPr>
        <p:spPr/>
        <p:txBody>
          <a:bodyPr/>
          <a:lstStyle/>
          <a:p>
            <a:fld id="{7EC8FD66-DB94-344D-A8E7-7628CA21F980}" type="datetimeFigureOut">
              <a:rPr lang="en-US" smtClean="0"/>
              <a:t>2/3/26</a:t>
            </a:fld>
            <a:endParaRPr lang="en-US"/>
          </a:p>
        </p:txBody>
      </p:sp>
      <p:sp>
        <p:nvSpPr>
          <p:cNvPr id="5" name="Footer Placeholder 4">
            <a:extLst>
              <a:ext uri="{FF2B5EF4-FFF2-40B4-BE49-F238E27FC236}">
                <a16:creationId xmlns:a16="http://schemas.microsoft.com/office/drawing/2014/main" id="{01FA9994-DD7A-526E-5FD1-5259573FC6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1EB79D-F0F2-F3DD-B01F-48F7D7A1F761}"/>
              </a:ext>
            </a:extLst>
          </p:cNvPr>
          <p:cNvSpPr>
            <a:spLocks noGrp="1"/>
          </p:cNvSpPr>
          <p:nvPr>
            <p:ph type="sldNum" sz="quarter" idx="12"/>
          </p:nvPr>
        </p:nvSpPr>
        <p:spPr/>
        <p:txBody>
          <a:bodyPr/>
          <a:lstStyle/>
          <a:p>
            <a:fld id="{CB9094C2-17EF-0541-A932-FEAF2032EF64}" type="slidenum">
              <a:rPr lang="en-US" smtClean="0"/>
              <a:t>‹#›</a:t>
            </a:fld>
            <a:endParaRPr lang="en-US"/>
          </a:p>
        </p:txBody>
      </p:sp>
    </p:spTree>
    <p:extLst>
      <p:ext uri="{BB962C8B-B14F-4D97-AF65-F5344CB8AC3E}">
        <p14:creationId xmlns:p14="http://schemas.microsoft.com/office/powerpoint/2010/main" val="3951964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8357A-3EA8-C90B-FDA5-E1E9097FA7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87F182-6197-63A6-9F9D-B5EB0182A9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6F41F6A-D5DC-5C63-7405-16A460CF8F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233A1CE-F1FF-3D45-6801-717D7EDDB018}"/>
              </a:ext>
            </a:extLst>
          </p:cNvPr>
          <p:cNvSpPr>
            <a:spLocks noGrp="1"/>
          </p:cNvSpPr>
          <p:nvPr>
            <p:ph type="dt" sz="half" idx="10"/>
          </p:nvPr>
        </p:nvSpPr>
        <p:spPr/>
        <p:txBody>
          <a:bodyPr/>
          <a:lstStyle/>
          <a:p>
            <a:fld id="{7EC8FD66-DB94-344D-A8E7-7628CA21F980}" type="datetimeFigureOut">
              <a:rPr lang="en-US" smtClean="0"/>
              <a:t>2/3/26</a:t>
            </a:fld>
            <a:endParaRPr lang="en-US"/>
          </a:p>
        </p:txBody>
      </p:sp>
      <p:sp>
        <p:nvSpPr>
          <p:cNvPr id="6" name="Footer Placeholder 5">
            <a:extLst>
              <a:ext uri="{FF2B5EF4-FFF2-40B4-BE49-F238E27FC236}">
                <a16:creationId xmlns:a16="http://schemas.microsoft.com/office/drawing/2014/main" id="{01137B40-759E-ADAF-DCCC-FCBC8E65AB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CE0C78-46CC-C03A-1B78-4043F6480C3E}"/>
              </a:ext>
            </a:extLst>
          </p:cNvPr>
          <p:cNvSpPr>
            <a:spLocks noGrp="1"/>
          </p:cNvSpPr>
          <p:nvPr>
            <p:ph type="sldNum" sz="quarter" idx="12"/>
          </p:nvPr>
        </p:nvSpPr>
        <p:spPr/>
        <p:txBody>
          <a:bodyPr/>
          <a:lstStyle/>
          <a:p>
            <a:fld id="{CB9094C2-17EF-0541-A932-FEAF2032EF64}" type="slidenum">
              <a:rPr lang="en-US" smtClean="0"/>
              <a:t>‹#›</a:t>
            </a:fld>
            <a:endParaRPr lang="en-US"/>
          </a:p>
        </p:txBody>
      </p:sp>
    </p:spTree>
    <p:extLst>
      <p:ext uri="{BB962C8B-B14F-4D97-AF65-F5344CB8AC3E}">
        <p14:creationId xmlns:p14="http://schemas.microsoft.com/office/powerpoint/2010/main" val="536751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D477D-DDED-FE01-B412-0B26BD66AA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56E3BD-65CC-76A4-4682-AE78C170F2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8F5499-719F-7521-31DC-9390539E62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641715-6638-DC61-D48F-52D6018BA7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A8E621-7943-E5F3-ECE3-05B33B2DB2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1303F1-C2AA-26CF-D6BA-CFF56ABEB76F}"/>
              </a:ext>
            </a:extLst>
          </p:cNvPr>
          <p:cNvSpPr>
            <a:spLocks noGrp="1"/>
          </p:cNvSpPr>
          <p:nvPr>
            <p:ph type="dt" sz="half" idx="10"/>
          </p:nvPr>
        </p:nvSpPr>
        <p:spPr/>
        <p:txBody>
          <a:bodyPr/>
          <a:lstStyle/>
          <a:p>
            <a:fld id="{7EC8FD66-DB94-344D-A8E7-7628CA21F980}" type="datetimeFigureOut">
              <a:rPr lang="en-US" smtClean="0"/>
              <a:t>2/3/26</a:t>
            </a:fld>
            <a:endParaRPr lang="en-US"/>
          </a:p>
        </p:txBody>
      </p:sp>
      <p:sp>
        <p:nvSpPr>
          <p:cNvPr id="8" name="Footer Placeholder 7">
            <a:extLst>
              <a:ext uri="{FF2B5EF4-FFF2-40B4-BE49-F238E27FC236}">
                <a16:creationId xmlns:a16="http://schemas.microsoft.com/office/drawing/2014/main" id="{15ED0A2D-1E22-AEB5-72B3-79BEDF1EE1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3367180-E4FF-A5A1-77C7-B18C47530A12}"/>
              </a:ext>
            </a:extLst>
          </p:cNvPr>
          <p:cNvSpPr>
            <a:spLocks noGrp="1"/>
          </p:cNvSpPr>
          <p:nvPr>
            <p:ph type="sldNum" sz="quarter" idx="12"/>
          </p:nvPr>
        </p:nvSpPr>
        <p:spPr/>
        <p:txBody>
          <a:bodyPr/>
          <a:lstStyle/>
          <a:p>
            <a:fld id="{CB9094C2-17EF-0541-A932-FEAF2032EF64}" type="slidenum">
              <a:rPr lang="en-US" smtClean="0"/>
              <a:t>‹#›</a:t>
            </a:fld>
            <a:endParaRPr lang="en-US"/>
          </a:p>
        </p:txBody>
      </p:sp>
    </p:spTree>
    <p:extLst>
      <p:ext uri="{BB962C8B-B14F-4D97-AF65-F5344CB8AC3E}">
        <p14:creationId xmlns:p14="http://schemas.microsoft.com/office/powerpoint/2010/main" val="1078270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925FA-17CE-D8D1-E54F-B21DCDF797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6D8212-54BC-5895-DF39-CDA40D18CDDA}"/>
              </a:ext>
            </a:extLst>
          </p:cNvPr>
          <p:cNvSpPr>
            <a:spLocks noGrp="1"/>
          </p:cNvSpPr>
          <p:nvPr>
            <p:ph type="dt" sz="half" idx="10"/>
          </p:nvPr>
        </p:nvSpPr>
        <p:spPr/>
        <p:txBody>
          <a:bodyPr/>
          <a:lstStyle/>
          <a:p>
            <a:fld id="{7EC8FD66-DB94-344D-A8E7-7628CA21F980}" type="datetimeFigureOut">
              <a:rPr lang="en-US" smtClean="0"/>
              <a:t>2/3/26</a:t>
            </a:fld>
            <a:endParaRPr lang="en-US"/>
          </a:p>
        </p:txBody>
      </p:sp>
      <p:sp>
        <p:nvSpPr>
          <p:cNvPr id="4" name="Footer Placeholder 3">
            <a:extLst>
              <a:ext uri="{FF2B5EF4-FFF2-40B4-BE49-F238E27FC236}">
                <a16:creationId xmlns:a16="http://schemas.microsoft.com/office/drawing/2014/main" id="{C0B6C989-8A1E-8454-2E92-014FC01EE41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245EF3-757C-A827-54C8-EB6C806BF95D}"/>
              </a:ext>
            </a:extLst>
          </p:cNvPr>
          <p:cNvSpPr>
            <a:spLocks noGrp="1"/>
          </p:cNvSpPr>
          <p:nvPr>
            <p:ph type="sldNum" sz="quarter" idx="12"/>
          </p:nvPr>
        </p:nvSpPr>
        <p:spPr/>
        <p:txBody>
          <a:bodyPr/>
          <a:lstStyle/>
          <a:p>
            <a:fld id="{CB9094C2-17EF-0541-A932-FEAF2032EF64}" type="slidenum">
              <a:rPr lang="en-US" smtClean="0"/>
              <a:t>‹#›</a:t>
            </a:fld>
            <a:endParaRPr lang="en-US"/>
          </a:p>
        </p:txBody>
      </p:sp>
    </p:spTree>
    <p:extLst>
      <p:ext uri="{BB962C8B-B14F-4D97-AF65-F5344CB8AC3E}">
        <p14:creationId xmlns:p14="http://schemas.microsoft.com/office/powerpoint/2010/main" val="2318000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366D7B-ED87-53AD-A20D-021361DC6364}"/>
              </a:ext>
            </a:extLst>
          </p:cNvPr>
          <p:cNvSpPr>
            <a:spLocks noGrp="1"/>
          </p:cNvSpPr>
          <p:nvPr>
            <p:ph type="dt" sz="half" idx="10"/>
          </p:nvPr>
        </p:nvSpPr>
        <p:spPr/>
        <p:txBody>
          <a:bodyPr/>
          <a:lstStyle/>
          <a:p>
            <a:fld id="{7EC8FD66-DB94-344D-A8E7-7628CA21F980}" type="datetimeFigureOut">
              <a:rPr lang="en-US" smtClean="0"/>
              <a:t>2/3/26</a:t>
            </a:fld>
            <a:endParaRPr lang="en-US"/>
          </a:p>
        </p:txBody>
      </p:sp>
      <p:sp>
        <p:nvSpPr>
          <p:cNvPr id="3" name="Footer Placeholder 2">
            <a:extLst>
              <a:ext uri="{FF2B5EF4-FFF2-40B4-BE49-F238E27FC236}">
                <a16:creationId xmlns:a16="http://schemas.microsoft.com/office/drawing/2014/main" id="{1F99324B-7580-19B3-BDF8-6761CE2FA5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FE930F0-9284-C2A2-7CEC-1D2E95870676}"/>
              </a:ext>
            </a:extLst>
          </p:cNvPr>
          <p:cNvSpPr>
            <a:spLocks noGrp="1"/>
          </p:cNvSpPr>
          <p:nvPr>
            <p:ph type="sldNum" sz="quarter" idx="12"/>
          </p:nvPr>
        </p:nvSpPr>
        <p:spPr/>
        <p:txBody>
          <a:bodyPr/>
          <a:lstStyle/>
          <a:p>
            <a:fld id="{CB9094C2-17EF-0541-A932-FEAF2032EF64}" type="slidenum">
              <a:rPr lang="en-US" smtClean="0"/>
              <a:t>‹#›</a:t>
            </a:fld>
            <a:endParaRPr lang="en-US"/>
          </a:p>
        </p:txBody>
      </p:sp>
    </p:spTree>
    <p:extLst>
      <p:ext uri="{BB962C8B-B14F-4D97-AF65-F5344CB8AC3E}">
        <p14:creationId xmlns:p14="http://schemas.microsoft.com/office/powerpoint/2010/main" val="63306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C5E7D-45E4-90DA-4EF4-3A0EB24386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478D802-03C3-F859-D553-36712848D7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045852-6461-C6F2-C5B2-F45F7544F3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387280-4A78-0356-FA0D-81729163AAF0}"/>
              </a:ext>
            </a:extLst>
          </p:cNvPr>
          <p:cNvSpPr>
            <a:spLocks noGrp="1"/>
          </p:cNvSpPr>
          <p:nvPr>
            <p:ph type="dt" sz="half" idx="10"/>
          </p:nvPr>
        </p:nvSpPr>
        <p:spPr/>
        <p:txBody>
          <a:bodyPr/>
          <a:lstStyle/>
          <a:p>
            <a:fld id="{7EC8FD66-DB94-344D-A8E7-7628CA21F980}" type="datetimeFigureOut">
              <a:rPr lang="en-US" smtClean="0"/>
              <a:t>2/3/26</a:t>
            </a:fld>
            <a:endParaRPr lang="en-US"/>
          </a:p>
        </p:txBody>
      </p:sp>
      <p:sp>
        <p:nvSpPr>
          <p:cNvPr id="6" name="Footer Placeholder 5">
            <a:extLst>
              <a:ext uri="{FF2B5EF4-FFF2-40B4-BE49-F238E27FC236}">
                <a16:creationId xmlns:a16="http://schemas.microsoft.com/office/drawing/2014/main" id="{902D5210-D7D8-675C-6F10-D4BE1A6C9B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3FF98E-CC35-A8DE-F5DC-3D529BB5918F}"/>
              </a:ext>
            </a:extLst>
          </p:cNvPr>
          <p:cNvSpPr>
            <a:spLocks noGrp="1"/>
          </p:cNvSpPr>
          <p:nvPr>
            <p:ph type="sldNum" sz="quarter" idx="12"/>
          </p:nvPr>
        </p:nvSpPr>
        <p:spPr/>
        <p:txBody>
          <a:bodyPr/>
          <a:lstStyle/>
          <a:p>
            <a:fld id="{CB9094C2-17EF-0541-A932-FEAF2032EF64}" type="slidenum">
              <a:rPr lang="en-US" smtClean="0"/>
              <a:t>‹#›</a:t>
            </a:fld>
            <a:endParaRPr lang="en-US"/>
          </a:p>
        </p:txBody>
      </p:sp>
    </p:spTree>
    <p:extLst>
      <p:ext uri="{BB962C8B-B14F-4D97-AF65-F5344CB8AC3E}">
        <p14:creationId xmlns:p14="http://schemas.microsoft.com/office/powerpoint/2010/main" val="3845692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AC788-5B3E-B4E8-4F6B-8970835B0A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DC735A-F927-4D44-D758-328885E266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EF5886D-D6BF-CF17-E239-A6885F0711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FAC5FC-95FC-1E25-6971-481F332859F7}"/>
              </a:ext>
            </a:extLst>
          </p:cNvPr>
          <p:cNvSpPr>
            <a:spLocks noGrp="1"/>
          </p:cNvSpPr>
          <p:nvPr>
            <p:ph type="dt" sz="half" idx="10"/>
          </p:nvPr>
        </p:nvSpPr>
        <p:spPr/>
        <p:txBody>
          <a:bodyPr/>
          <a:lstStyle/>
          <a:p>
            <a:fld id="{7EC8FD66-DB94-344D-A8E7-7628CA21F980}" type="datetimeFigureOut">
              <a:rPr lang="en-US" smtClean="0"/>
              <a:t>2/3/26</a:t>
            </a:fld>
            <a:endParaRPr lang="en-US"/>
          </a:p>
        </p:txBody>
      </p:sp>
      <p:sp>
        <p:nvSpPr>
          <p:cNvPr id="6" name="Footer Placeholder 5">
            <a:extLst>
              <a:ext uri="{FF2B5EF4-FFF2-40B4-BE49-F238E27FC236}">
                <a16:creationId xmlns:a16="http://schemas.microsoft.com/office/drawing/2014/main" id="{7FAB4283-5436-E6A0-349F-BD523EAFFD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2B8DE8-F81F-CDAA-593D-A8DFB43C2CD6}"/>
              </a:ext>
            </a:extLst>
          </p:cNvPr>
          <p:cNvSpPr>
            <a:spLocks noGrp="1"/>
          </p:cNvSpPr>
          <p:nvPr>
            <p:ph type="sldNum" sz="quarter" idx="12"/>
          </p:nvPr>
        </p:nvSpPr>
        <p:spPr/>
        <p:txBody>
          <a:bodyPr/>
          <a:lstStyle/>
          <a:p>
            <a:fld id="{CB9094C2-17EF-0541-A932-FEAF2032EF64}" type="slidenum">
              <a:rPr lang="en-US" smtClean="0"/>
              <a:t>‹#›</a:t>
            </a:fld>
            <a:endParaRPr lang="en-US"/>
          </a:p>
        </p:txBody>
      </p:sp>
    </p:spTree>
    <p:extLst>
      <p:ext uri="{BB962C8B-B14F-4D97-AF65-F5344CB8AC3E}">
        <p14:creationId xmlns:p14="http://schemas.microsoft.com/office/powerpoint/2010/main" val="3510438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95D38C-1D32-D942-6391-6D9351E5C2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44357E8-4B49-2B12-01C3-458969007C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03C454-4637-6E33-C830-DAD28301FD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C8FD66-DB94-344D-A8E7-7628CA21F980}" type="datetimeFigureOut">
              <a:rPr lang="en-US" smtClean="0"/>
              <a:t>2/3/26</a:t>
            </a:fld>
            <a:endParaRPr lang="en-US"/>
          </a:p>
        </p:txBody>
      </p:sp>
      <p:sp>
        <p:nvSpPr>
          <p:cNvPr id="5" name="Footer Placeholder 4">
            <a:extLst>
              <a:ext uri="{FF2B5EF4-FFF2-40B4-BE49-F238E27FC236}">
                <a16:creationId xmlns:a16="http://schemas.microsoft.com/office/drawing/2014/main" id="{4F1C713E-9CA0-EECE-0725-CEB6F7CC0E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D488FF7-DC91-3995-2C5A-F17F286EE2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9094C2-17EF-0541-A932-FEAF2032EF64}" type="slidenum">
              <a:rPr lang="en-US" smtClean="0"/>
              <a:t>‹#›</a:t>
            </a:fld>
            <a:endParaRPr lang="en-US"/>
          </a:p>
        </p:txBody>
      </p:sp>
    </p:spTree>
    <p:extLst>
      <p:ext uri="{BB962C8B-B14F-4D97-AF65-F5344CB8AC3E}">
        <p14:creationId xmlns:p14="http://schemas.microsoft.com/office/powerpoint/2010/main" val="3530971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teachablemachine.withgoogle.co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pickcode.io/"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pickcode.io/"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19045-F56B-930E-80E0-DE3B3F97DF16}"/>
              </a:ext>
            </a:extLst>
          </p:cNvPr>
          <p:cNvSpPr>
            <a:spLocks noGrp="1"/>
          </p:cNvSpPr>
          <p:nvPr>
            <p:ph type="ctrTitle"/>
          </p:nvPr>
        </p:nvSpPr>
        <p:spPr>
          <a:xfrm>
            <a:off x="0" y="754744"/>
            <a:ext cx="12192000" cy="3600216"/>
          </a:xfrm>
        </p:spPr>
        <p:txBody>
          <a:bodyPr lIns="182880" tIns="91440" rIns="182880" bIns="91440" anchor="t" anchorCtr="0">
            <a:spAutoFit/>
          </a:bodyPr>
          <a:lstStyle/>
          <a:p>
            <a:pPr>
              <a:lnSpc>
                <a:spcPts val="9200"/>
              </a:lnSpc>
              <a:spcBef>
                <a:spcPts val="0"/>
              </a:spcBef>
            </a:pPr>
            <a:r>
              <a:rPr lang="en-US" dirty="0">
                <a:solidFill>
                  <a:schemeClr val="bg1"/>
                </a:solidFill>
                <a:latin typeface="Lucida Bright" panose="02040602050505020304" pitchFamily="18" charset="77"/>
              </a:rPr>
              <a:t>Intro to Computer Science</a:t>
            </a:r>
            <a:br>
              <a:rPr lang="en-US" dirty="0">
                <a:solidFill>
                  <a:schemeClr val="bg1"/>
                </a:solidFill>
                <a:latin typeface="Lucida Bright" panose="02040602050505020304" pitchFamily="18" charset="77"/>
              </a:rPr>
            </a:br>
            <a:r>
              <a:rPr lang="en-US" dirty="0">
                <a:solidFill>
                  <a:schemeClr val="bg1"/>
                </a:solidFill>
                <a:latin typeface="Lucida Bright" panose="02040602050505020304" pitchFamily="18" charset="77"/>
              </a:rPr>
              <a:t>&amp; Programming</a:t>
            </a:r>
            <a:br>
              <a:rPr lang="en-US" dirty="0">
                <a:solidFill>
                  <a:schemeClr val="bg1"/>
                </a:solidFill>
                <a:latin typeface="Lucida Bright" panose="02040602050505020304" pitchFamily="18" charset="77"/>
              </a:rPr>
            </a:br>
            <a:r>
              <a:rPr lang="en-US" i="1" dirty="0">
                <a:solidFill>
                  <a:schemeClr val="bg1"/>
                </a:solidFill>
                <a:latin typeface="Lucida Bright" panose="02040602050505020304" pitchFamily="18" charset="77"/>
              </a:rPr>
              <a:t>for Adults</a:t>
            </a:r>
            <a:endParaRPr lang="en-US" dirty="0">
              <a:solidFill>
                <a:schemeClr val="bg1"/>
              </a:solidFill>
              <a:latin typeface="Lucida Bright" panose="02040602050505020304" pitchFamily="18" charset="77"/>
            </a:endParaRPr>
          </a:p>
        </p:txBody>
      </p:sp>
      <p:sp>
        <p:nvSpPr>
          <p:cNvPr id="3" name="Subtitle 2">
            <a:extLst>
              <a:ext uri="{FF2B5EF4-FFF2-40B4-BE49-F238E27FC236}">
                <a16:creationId xmlns:a16="http://schemas.microsoft.com/office/drawing/2014/main" id="{91236426-0652-AA8A-D72A-065566237ABE}"/>
              </a:ext>
            </a:extLst>
          </p:cNvPr>
          <p:cNvSpPr>
            <a:spLocks noGrp="1"/>
          </p:cNvSpPr>
          <p:nvPr>
            <p:ph type="subTitle" idx="1"/>
          </p:nvPr>
        </p:nvSpPr>
        <p:spPr>
          <a:xfrm>
            <a:off x="0" y="5648551"/>
            <a:ext cx="12192000" cy="1199303"/>
          </a:xfrm>
        </p:spPr>
        <p:txBody>
          <a:bodyPr lIns="182880" tIns="91440" rIns="182880" bIns="91440">
            <a:spAutoFit/>
          </a:bodyPr>
          <a:lstStyle/>
          <a:p>
            <a:pPr algn="l">
              <a:tabLst>
                <a:tab pos="11876088" algn="r"/>
              </a:tabLst>
            </a:pPr>
            <a:r>
              <a:rPr lang="en-US" sz="3200" dirty="0">
                <a:solidFill>
                  <a:schemeClr val="bg1"/>
                </a:solidFill>
                <a:latin typeface="Lucida Bright" panose="02040602050505020304" pitchFamily="18" charset="77"/>
              </a:rPr>
              <a:t>Richard White	Polytechnic School</a:t>
            </a:r>
          </a:p>
          <a:p>
            <a:pPr algn="l">
              <a:tabLst>
                <a:tab pos="11876088" algn="r"/>
              </a:tabLst>
            </a:pPr>
            <a:r>
              <a:rPr lang="en-US" sz="3200" i="1" dirty="0">
                <a:solidFill>
                  <a:schemeClr val="bg1"/>
                </a:solidFill>
                <a:latin typeface="Lucida Bright" panose="02040602050505020304" pitchFamily="18" charset="77"/>
              </a:rPr>
              <a:t>rwhite@polytechnic.org</a:t>
            </a:r>
            <a:r>
              <a:rPr lang="en-US" sz="3200" dirty="0">
                <a:solidFill>
                  <a:schemeClr val="bg1"/>
                </a:solidFill>
                <a:latin typeface="Lucida Bright" panose="02040602050505020304" pitchFamily="18" charset="77"/>
              </a:rPr>
              <a:t>	Jan-Feb, 2025</a:t>
            </a:r>
          </a:p>
        </p:txBody>
      </p:sp>
    </p:spTree>
    <p:extLst>
      <p:ext uri="{BB962C8B-B14F-4D97-AF65-F5344CB8AC3E}">
        <p14:creationId xmlns:p14="http://schemas.microsoft.com/office/powerpoint/2010/main" val="2392544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D2502-8C9C-B92F-4FE4-A40BF3FFF3C5}"/>
              </a:ext>
            </a:extLst>
          </p:cNvPr>
          <p:cNvSpPr>
            <a:spLocks noGrp="1"/>
          </p:cNvSpPr>
          <p:nvPr>
            <p:ph type="title"/>
          </p:nvPr>
        </p:nvSpPr>
        <p:spPr>
          <a:xfrm>
            <a:off x="0" y="-1825"/>
            <a:ext cx="12192000" cy="1034129"/>
          </a:xfrm>
        </p:spPr>
        <p:txBody>
          <a:bodyPr wrap="square" lIns="182880" tIns="182880" rIns="182880" bIns="182880">
            <a:spAutoFit/>
          </a:bodyPr>
          <a:lstStyle/>
          <a:p>
            <a:r>
              <a:rPr lang="en-US" sz="4800" dirty="0">
                <a:latin typeface="Lucida Bright" panose="02040602050505020304" pitchFamily="18" charset="77"/>
              </a:rPr>
              <a:t>Predicted Examples</a:t>
            </a:r>
          </a:p>
        </p:txBody>
      </p:sp>
      <p:sp>
        <p:nvSpPr>
          <p:cNvPr id="3" name="Content Placeholder 2">
            <a:extLst>
              <a:ext uri="{FF2B5EF4-FFF2-40B4-BE49-F238E27FC236}">
                <a16:creationId xmlns:a16="http://schemas.microsoft.com/office/drawing/2014/main" id="{9E01B208-51D9-3DB8-4DE8-5C409C5B5BD1}"/>
              </a:ext>
            </a:extLst>
          </p:cNvPr>
          <p:cNvSpPr>
            <a:spLocks noGrp="1"/>
          </p:cNvSpPr>
          <p:nvPr>
            <p:ph idx="1"/>
          </p:nvPr>
        </p:nvSpPr>
        <p:spPr>
          <a:xfrm>
            <a:off x="-1" y="1021978"/>
            <a:ext cx="12191999" cy="1789208"/>
          </a:xfrm>
        </p:spPr>
        <p:txBody>
          <a:bodyPr lIns="182880" tIns="182880" rIns="182880" bIns="182880">
            <a:spAutoFit/>
          </a:bodyPr>
          <a:lstStyle/>
          <a:p>
            <a:pPr marL="0" indent="0">
              <a:buNone/>
            </a:pPr>
            <a:r>
              <a:rPr lang="en-US" dirty="0">
                <a:solidFill>
                  <a:schemeClr val="bg1"/>
                </a:solidFill>
                <a:latin typeface="Lucida Bright" panose="02040602050505020304" pitchFamily="18" charset="77"/>
              </a:rPr>
              <a:t> </a:t>
            </a:r>
          </a:p>
          <a:p>
            <a:pPr marL="0" indent="0">
              <a:buNone/>
            </a:pPr>
            <a:endParaRPr lang="en-US" dirty="0">
              <a:solidFill>
                <a:schemeClr val="bg1"/>
              </a:solidFill>
              <a:latin typeface="Lucida Bright" panose="02040602050505020304" pitchFamily="18" charset="77"/>
            </a:endParaRPr>
          </a:p>
          <a:p>
            <a:endParaRPr lang="en-US" dirty="0">
              <a:solidFill>
                <a:schemeClr val="bg1"/>
              </a:solidFill>
              <a:latin typeface="Lucida Bright" panose="02040602050505020304" pitchFamily="18" charset="77"/>
            </a:endParaRPr>
          </a:p>
        </p:txBody>
      </p:sp>
      <p:graphicFrame>
        <p:nvGraphicFramePr>
          <p:cNvPr id="5" name="Table 4">
            <a:extLst>
              <a:ext uri="{FF2B5EF4-FFF2-40B4-BE49-F238E27FC236}">
                <a16:creationId xmlns:a16="http://schemas.microsoft.com/office/drawing/2014/main" id="{5BC980BC-164C-20D3-8537-A1C5B054FAE0}"/>
              </a:ext>
            </a:extLst>
          </p:cNvPr>
          <p:cNvGraphicFramePr>
            <a:graphicFrameLocks noGrp="1"/>
          </p:cNvGraphicFramePr>
          <p:nvPr>
            <p:extLst>
              <p:ext uri="{D42A27DB-BD31-4B8C-83A1-F6EECF244321}">
                <p14:modId xmlns:p14="http://schemas.microsoft.com/office/powerpoint/2010/main" val="1888435070"/>
              </p:ext>
            </p:extLst>
          </p:nvPr>
        </p:nvGraphicFramePr>
        <p:xfrm>
          <a:off x="838200" y="1005294"/>
          <a:ext cx="10515600" cy="2926080"/>
        </p:xfrm>
        <a:graphic>
          <a:graphicData uri="http://schemas.openxmlformats.org/drawingml/2006/table">
            <a:tbl>
              <a:tblPr/>
              <a:tblGrid>
                <a:gridCol w="2628900">
                  <a:extLst>
                    <a:ext uri="{9D8B030D-6E8A-4147-A177-3AD203B41FA5}">
                      <a16:colId xmlns:a16="http://schemas.microsoft.com/office/drawing/2014/main" val="83051848"/>
                    </a:ext>
                  </a:extLst>
                </a:gridCol>
                <a:gridCol w="2628900">
                  <a:extLst>
                    <a:ext uri="{9D8B030D-6E8A-4147-A177-3AD203B41FA5}">
                      <a16:colId xmlns:a16="http://schemas.microsoft.com/office/drawing/2014/main" val="4076701963"/>
                    </a:ext>
                  </a:extLst>
                </a:gridCol>
                <a:gridCol w="2628900">
                  <a:extLst>
                    <a:ext uri="{9D8B030D-6E8A-4147-A177-3AD203B41FA5}">
                      <a16:colId xmlns:a16="http://schemas.microsoft.com/office/drawing/2014/main" val="3803363440"/>
                    </a:ext>
                  </a:extLst>
                </a:gridCol>
                <a:gridCol w="2628900">
                  <a:extLst>
                    <a:ext uri="{9D8B030D-6E8A-4147-A177-3AD203B41FA5}">
                      <a16:colId xmlns:a16="http://schemas.microsoft.com/office/drawing/2014/main" val="3531526106"/>
                    </a:ext>
                  </a:extLst>
                </a:gridCol>
              </a:tblGrid>
              <a:tr h="219075">
                <a:tc>
                  <a:txBody>
                    <a:bodyPr/>
                    <a:lstStyle/>
                    <a:p>
                      <a:pPr algn="ctr"/>
                      <a:r>
                        <a:rPr lang="en-US" b="1">
                          <a:effectLst/>
                          <a:latin typeface="Liberation Sans"/>
                        </a:rPr>
                        <a:t>Good temperatures</a:t>
                      </a:r>
                      <a:endParaRPr lang="en-US">
                        <a:effectLst/>
                        <a:latin typeface="Liberation Sans"/>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b="1">
                          <a:effectLst/>
                          <a:latin typeface="Liberation Sans"/>
                        </a:rPr>
                        <a:t>Friends going</a:t>
                      </a:r>
                      <a:endParaRPr lang="en-US">
                        <a:effectLst/>
                        <a:latin typeface="Liberation Sans"/>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b="1">
                          <a:effectLst/>
                          <a:latin typeface="Liberation Sans"/>
                        </a:rPr>
                        <a:t>No rain</a:t>
                      </a:r>
                      <a:endParaRPr lang="en-US">
                        <a:effectLst/>
                        <a:latin typeface="Liberation Sans"/>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b="1" dirty="0">
                          <a:effectLst/>
                          <a:latin typeface="Liberation Sans"/>
                        </a:rPr>
                        <a:t>Go Hiking</a:t>
                      </a:r>
                      <a:endParaRPr lang="en-US" dirty="0">
                        <a:effectLst/>
                        <a:latin typeface="Liberation Sans"/>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9440207"/>
                  </a:ext>
                </a:extLst>
              </a:tr>
              <a:tr h="219075">
                <a:tc>
                  <a:txBody>
                    <a:bodyPr/>
                    <a:lstStyle/>
                    <a:p>
                      <a:pPr algn="ctr"/>
                      <a:r>
                        <a:rPr lang="en-US">
                          <a:effectLst/>
                          <a:latin typeface="Liberation Sans"/>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effectLst/>
                          <a:latin typeface="Liberation Sans"/>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effectLst/>
                          <a:latin typeface="Liberation Sans"/>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effectLst/>
                          <a:latin typeface="Liberation Sans"/>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3248353"/>
                  </a:ext>
                </a:extLst>
              </a:tr>
              <a:tr h="219075">
                <a:tc>
                  <a:txBody>
                    <a:bodyPr/>
                    <a:lstStyle/>
                    <a:p>
                      <a:pPr algn="ctr"/>
                      <a:r>
                        <a:rPr lang="en-US">
                          <a:effectLst/>
                          <a:latin typeface="Liberation Sans"/>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effectLst/>
                          <a:latin typeface="Liberation Sans"/>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effectLst/>
                          <a:latin typeface="Liberation Sans"/>
                        </a:rPr>
                        <a:t>0</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effectLst/>
                          <a:latin typeface="Liberation Sans"/>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2955772"/>
                  </a:ext>
                </a:extLst>
              </a:tr>
              <a:tr h="219075">
                <a:tc>
                  <a:txBody>
                    <a:bodyPr/>
                    <a:lstStyle/>
                    <a:p>
                      <a:pPr algn="ctr"/>
                      <a:r>
                        <a:rPr lang="en-US">
                          <a:effectLst/>
                          <a:latin typeface="Liberation Sans"/>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effectLst/>
                          <a:latin typeface="Liberation Sans"/>
                        </a:rPr>
                        <a:t>0</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effectLst/>
                          <a:latin typeface="Liberation Sans"/>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effectLst/>
                          <a:latin typeface="Liberation Sans"/>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1645958"/>
                  </a:ext>
                </a:extLst>
              </a:tr>
              <a:tr h="219075">
                <a:tc>
                  <a:txBody>
                    <a:bodyPr/>
                    <a:lstStyle/>
                    <a:p>
                      <a:pPr algn="ctr"/>
                      <a:r>
                        <a:rPr lang="en-US">
                          <a:effectLst/>
                          <a:latin typeface="Liberation Sans"/>
                        </a:rPr>
                        <a:t>0</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effectLst/>
                          <a:latin typeface="Liberation Sans"/>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effectLst/>
                          <a:latin typeface="Liberation Sans"/>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effectLst/>
                          <a:latin typeface="Liberation Sans"/>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2449225"/>
                  </a:ext>
                </a:extLst>
              </a:tr>
              <a:tr h="219075">
                <a:tc>
                  <a:txBody>
                    <a:bodyPr/>
                    <a:lstStyle/>
                    <a:p>
                      <a:pPr algn="ctr"/>
                      <a:r>
                        <a:rPr lang="en-US">
                          <a:effectLst/>
                          <a:latin typeface="Liberation Sans"/>
                        </a:rPr>
                        <a:t>0</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effectLst/>
                          <a:latin typeface="Liberation Sans"/>
                        </a:rPr>
                        <a:t>0</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effectLst/>
                          <a:latin typeface="Liberation Sans"/>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effectLst/>
                          <a:latin typeface="Liberation Sans"/>
                        </a:rPr>
                        <a:t>0</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2652791"/>
                  </a:ext>
                </a:extLst>
              </a:tr>
              <a:tr h="219075">
                <a:tc>
                  <a:txBody>
                    <a:bodyPr/>
                    <a:lstStyle/>
                    <a:p>
                      <a:pPr algn="ctr"/>
                      <a:r>
                        <a:rPr lang="en-US">
                          <a:effectLst/>
                          <a:latin typeface="Liberation Sans"/>
                        </a:rPr>
                        <a:t>0</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dirty="0">
                          <a:effectLst/>
                          <a:latin typeface="Liberation Sans"/>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effectLst/>
                          <a:latin typeface="Liberation Sans"/>
                        </a:rPr>
                        <a:t>0</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effectLst/>
                          <a:latin typeface="Liberation Sans"/>
                        </a:rPr>
                        <a:t>0</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1985943"/>
                  </a:ext>
                </a:extLst>
              </a:tr>
              <a:tr h="219075">
                <a:tc>
                  <a:txBody>
                    <a:bodyPr/>
                    <a:lstStyle/>
                    <a:p>
                      <a:pPr algn="ctr"/>
                      <a:r>
                        <a:rPr lang="en-US">
                          <a:effectLst/>
                          <a:latin typeface="Liberation Sans"/>
                        </a:rPr>
                        <a:t>0</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effectLst/>
                          <a:latin typeface="Liberation Sans"/>
                        </a:rPr>
                        <a:t>0</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effectLst/>
                          <a:latin typeface="Liberation Sans"/>
                        </a:rPr>
                        <a:t>0</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dirty="0">
                          <a:effectLst/>
                          <a:latin typeface="Liberation Sans"/>
                        </a:rPr>
                        <a:t>0</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4718296"/>
                  </a:ext>
                </a:extLst>
              </a:tr>
            </a:tbl>
          </a:graphicData>
        </a:graphic>
      </p:graphicFrame>
    </p:spTree>
    <p:extLst>
      <p:ext uri="{BB962C8B-B14F-4D97-AF65-F5344CB8AC3E}">
        <p14:creationId xmlns:p14="http://schemas.microsoft.com/office/powerpoint/2010/main" val="473489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D2502-8C9C-B92F-4FE4-A40BF3FFF3C5}"/>
              </a:ext>
            </a:extLst>
          </p:cNvPr>
          <p:cNvSpPr>
            <a:spLocks noGrp="1"/>
          </p:cNvSpPr>
          <p:nvPr>
            <p:ph type="title"/>
          </p:nvPr>
        </p:nvSpPr>
        <p:spPr>
          <a:xfrm>
            <a:off x="0" y="-1825"/>
            <a:ext cx="12192000" cy="1034129"/>
          </a:xfrm>
        </p:spPr>
        <p:txBody>
          <a:bodyPr wrap="square" lIns="182880" tIns="182880" rIns="182880" bIns="182880">
            <a:spAutoFit/>
          </a:bodyPr>
          <a:lstStyle/>
          <a:p>
            <a:r>
              <a:rPr lang="en-US" sz="4800" dirty="0">
                <a:latin typeface="Lucida Bright" panose="02040602050505020304" pitchFamily="18" charset="77"/>
              </a:rPr>
              <a:t>“Actual Data” for me hiking</a:t>
            </a:r>
          </a:p>
        </p:txBody>
      </p:sp>
      <p:sp>
        <p:nvSpPr>
          <p:cNvPr id="3" name="Content Placeholder 2">
            <a:extLst>
              <a:ext uri="{FF2B5EF4-FFF2-40B4-BE49-F238E27FC236}">
                <a16:creationId xmlns:a16="http://schemas.microsoft.com/office/drawing/2014/main" id="{9E01B208-51D9-3DB8-4DE8-5C409C5B5BD1}"/>
              </a:ext>
            </a:extLst>
          </p:cNvPr>
          <p:cNvSpPr>
            <a:spLocks noGrp="1"/>
          </p:cNvSpPr>
          <p:nvPr>
            <p:ph idx="1"/>
          </p:nvPr>
        </p:nvSpPr>
        <p:spPr>
          <a:xfrm>
            <a:off x="-1" y="1021978"/>
            <a:ext cx="12191999" cy="1789208"/>
          </a:xfrm>
        </p:spPr>
        <p:txBody>
          <a:bodyPr lIns="182880" tIns="182880" rIns="182880" bIns="182880">
            <a:spAutoFit/>
          </a:bodyPr>
          <a:lstStyle/>
          <a:p>
            <a:pPr marL="0" indent="0">
              <a:buNone/>
            </a:pPr>
            <a:r>
              <a:rPr lang="en-US" dirty="0">
                <a:solidFill>
                  <a:schemeClr val="bg1"/>
                </a:solidFill>
                <a:latin typeface="Lucida Bright" panose="02040602050505020304" pitchFamily="18" charset="77"/>
              </a:rPr>
              <a:t> </a:t>
            </a:r>
          </a:p>
          <a:p>
            <a:pPr marL="0" indent="0">
              <a:buNone/>
            </a:pPr>
            <a:endParaRPr lang="en-US" dirty="0">
              <a:solidFill>
                <a:schemeClr val="bg1"/>
              </a:solidFill>
              <a:latin typeface="Lucida Bright" panose="02040602050505020304" pitchFamily="18" charset="77"/>
            </a:endParaRPr>
          </a:p>
          <a:p>
            <a:endParaRPr lang="en-US" dirty="0">
              <a:solidFill>
                <a:schemeClr val="bg1"/>
              </a:solidFill>
              <a:latin typeface="Lucida Bright" panose="02040602050505020304" pitchFamily="18" charset="77"/>
            </a:endParaRPr>
          </a:p>
        </p:txBody>
      </p:sp>
      <p:graphicFrame>
        <p:nvGraphicFramePr>
          <p:cNvPr id="5" name="Table 4">
            <a:extLst>
              <a:ext uri="{FF2B5EF4-FFF2-40B4-BE49-F238E27FC236}">
                <a16:creationId xmlns:a16="http://schemas.microsoft.com/office/drawing/2014/main" id="{5BC980BC-164C-20D3-8537-A1C5B054FAE0}"/>
              </a:ext>
            </a:extLst>
          </p:cNvPr>
          <p:cNvGraphicFramePr>
            <a:graphicFrameLocks noGrp="1"/>
          </p:cNvGraphicFramePr>
          <p:nvPr>
            <p:extLst>
              <p:ext uri="{D42A27DB-BD31-4B8C-83A1-F6EECF244321}">
                <p14:modId xmlns:p14="http://schemas.microsoft.com/office/powerpoint/2010/main" val="727847578"/>
              </p:ext>
            </p:extLst>
          </p:nvPr>
        </p:nvGraphicFramePr>
        <p:xfrm>
          <a:off x="838200" y="1005294"/>
          <a:ext cx="10515600" cy="2926080"/>
        </p:xfrm>
        <a:graphic>
          <a:graphicData uri="http://schemas.openxmlformats.org/drawingml/2006/table">
            <a:tbl>
              <a:tblPr/>
              <a:tblGrid>
                <a:gridCol w="2628900">
                  <a:extLst>
                    <a:ext uri="{9D8B030D-6E8A-4147-A177-3AD203B41FA5}">
                      <a16:colId xmlns:a16="http://schemas.microsoft.com/office/drawing/2014/main" val="83051848"/>
                    </a:ext>
                  </a:extLst>
                </a:gridCol>
                <a:gridCol w="2628900">
                  <a:extLst>
                    <a:ext uri="{9D8B030D-6E8A-4147-A177-3AD203B41FA5}">
                      <a16:colId xmlns:a16="http://schemas.microsoft.com/office/drawing/2014/main" val="4076701963"/>
                    </a:ext>
                  </a:extLst>
                </a:gridCol>
                <a:gridCol w="2628900">
                  <a:extLst>
                    <a:ext uri="{9D8B030D-6E8A-4147-A177-3AD203B41FA5}">
                      <a16:colId xmlns:a16="http://schemas.microsoft.com/office/drawing/2014/main" val="3803363440"/>
                    </a:ext>
                  </a:extLst>
                </a:gridCol>
                <a:gridCol w="2628900">
                  <a:extLst>
                    <a:ext uri="{9D8B030D-6E8A-4147-A177-3AD203B41FA5}">
                      <a16:colId xmlns:a16="http://schemas.microsoft.com/office/drawing/2014/main" val="3531526106"/>
                    </a:ext>
                  </a:extLst>
                </a:gridCol>
              </a:tblGrid>
              <a:tr h="219075">
                <a:tc>
                  <a:txBody>
                    <a:bodyPr/>
                    <a:lstStyle/>
                    <a:p>
                      <a:pPr algn="ctr"/>
                      <a:r>
                        <a:rPr lang="en-US" b="1">
                          <a:effectLst/>
                          <a:latin typeface="Liberation Sans"/>
                        </a:rPr>
                        <a:t>Good temperatures</a:t>
                      </a:r>
                      <a:endParaRPr lang="en-US">
                        <a:effectLst/>
                        <a:latin typeface="Liberation Sans"/>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b="1">
                          <a:effectLst/>
                          <a:latin typeface="Liberation Sans"/>
                        </a:rPr>
                        <a:t>Friends going</a:t>
                      </a:r>
                      <a:endParaRPr lang="en-US">
                        <a:effectLst/>
                        <a:latin typeface="Liberation Sans"/>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b="1">
                          <a:effectLst/>
                          <a:latin typeface="Liberation Sans"/>
                        </a:rPr>
                        <a:t>No rain</a:t>
                      </a:r>
                      <a:endParaRPr lang="en-US">
                        <a:effectLst/>
                        <a:latin typeface="Liberation Sans"/>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b="1" dirty="0">
                          <a:effectLst/>
                          <a:latin typeface="Liberation Sans"/>
                        </a:rPr>
                        <a:t>Go Hiking</a:t>
                      </a:r>
                      <a:endParaRPr lang="en-US" dirty="0">
                        <a:effectLst/>
                        <a:latin typeface="Liberation Sans"/>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9440207"/>
                  </a:ext>
                </a:extLst>
              </a:tr>
              <a:tr h="219075">
                <a:tc>
                  <a:txBody>
                    <a:bodyPr/>
                    <a:lstStyle/>
                    <a:p>
                      <a:pPr algn="ctr"/>
                      <a:r>
                        <a:rPr lang="en-US">
                          <a:effectLst/>
                          <a:latin typeface="Liberation Sans"/>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effectLst/>
                          <a:latin typeface="Liberation Sans"/>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effectLst/>
                          <a:latin typeface="Liberation Sans"/>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effectLst/>
                          <a:latin typeface="Liberation Sans"/>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3248353"/>
                  </a:ext>
                </a:extLst>
              </a:tr>
              <a:tr h="219075">
                <a:tc>
                  <a:txBody>
                    <a:bodyPr/>
                    <a:lstStyle/>
                    <a:p>
                      <a:pPr algn="ctr"/>
                      <a:r>
                        <a:rPr lang="en-US">
                          <a:effectLst/>
                          <a:latin typeface="Liberation Sans"/>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effectLst/>
                          <a:latin typeface="Liberation Sans"/>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effectLst/>
                          <a:latin typeface="Liberation Sans"/>
                        </a:rPr>
                        <a:t>0</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b="1" dirty="0">
                          <a:solidFill>
                            <a:srgbClr val="FF0000"/>
                          </a:solidFill>
                          <a:effectLst/>
                          <a:latin typeface="Liberation Sans"/>
                        </a:rPr>
                        <a:t>0</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2955772"/>
                  </a:ext>
                </a:extLst>
              </a:tr>
              <a:tr h="219075">
                <a:tc>
                  <a:txBody>
                    <a:bodyPr/>
                    <a:lstStyle/>
                    <a:p>
                      <a:pPr algn="ctr"/>
                      <a:r>
                        <a:rPr lang="en-US">
                          <a:effectLst/>
                          <a:latin typeface="Liberation Sans"/>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effectLst/>
                          <a:latin typeface="Liberation Sans"/>
                        </a:rPr>
                        <a:t>0</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effectLst/>
                          <a:latin typeface="Liberation Sans"/>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effectLst/>
                          <a:latin typeface="Liberation Sans"/>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1645958"/>
                  </a:ext>
                </a:extLst>
              </a:tr>
              <a:tr h="219075">
                <a:tc>
                  <a:txBody>
                    <a:bodyPr/>
                    <a:lstStyle/>
                    <a:p>
                      <a:pPr algn="ctr"/>
                      <a:r>
                        <a:rPr lang="en-US" dirty="0">
                          <a:effectLst/>
                          <a:latin typeface="Liberation Sans"/>
                        </a:rPr>
                        <a:t>0</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3002A"/>
                    </a:solidFill>
                  </a:tcPr>
                </a:tc>
                <a:tc>
                  <a:txBody>
                    <a:bodyPr/>
                    <a:lstStyle/>
                    <a:p>
                      <a:pPr algn="ctr"/>
                      <a:r>
                        <a:rPr lang="en-US">
                          <a:effectLst/>
                          <a:latin typeface="Liberation Sans"/>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3002A"/>
                    </a:solidFill>
                  </a:tcPr>
                </a:tc>
                <a:tc>
                  <a:txBody>
                    <a:bodyPr/>
                    <a:lstStyle/>
                    <a:p>
                      <a:pPr algn="ctr"/>
                      <a:r>
                        <a:rPr lang="en-US">
                          <a:effectLst/>
                          <a:latin typeface="Liberation Sans"/>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3002A"/>
                    </a:solidFill>
                  </a:tcPr>
                </a:tc>
                <a:tc>
                  <a:txBody>
                    <a:bodyPr/>
                    <a:lstStyle/>
                    <a:p>
                      <a:pPr algn="ctr"/>
                      <a:r>
                        <a:rPr lang="en-US" dirty="0">
                          <a:effectLst/>
                          <a:latin typeface="Liberation Sans"/>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3002A"/>
                    </a:solidFill>
                  </a:tcPr>
                </a:tc>
                <a:extLst>
                  <a:ext uri="{0D108BD9-81ED-4DB2-BD59-A6C34878D82A}">
                    <a16:rowId xmlns:a16="http://schemas.microsoft.com/office/drawing/2014/main" val="1052449225"/>
                  </a:ext>
                </a:extLst>
              </a:tr>
              <a:tr h="219075">
                <a:tc>
                  <a:txBody>
                    <a:bodyPr/>
                    <a:lstStyle/>
                    <a:p>
                      <a:pPr algn="ctr"/>
                      <a:r>
                        <a:rPr lang="en-US">
                          <a:effectLst/>
                          <a:latin typeface="Liberation Sans"/>
                        </a:rPr>
                        <a:t>0</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effectLst/>
                          <a:latin typeface="Liberation Sans"/>
                        </a:rPr>
                        <a:t>0</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effectLst/>
                          <a:latin typeface="Liberation Sans"/>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dirty="0">
                          <a:effectLst/>
                          <a:latin typeface="Liberation Sans"/>
                        </a:rPr>
                        <a:t>0</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2652791"/>
                  </a:ext>
                </a:extLst>
              </a:tr>
              <a:tr h="219075">
                <a:tc>
                  <a:txBody>
                    <a:bodyPr/>
                    <a:lstStyle/>
                    <a:p>
                      <a:pPr algn="ctr"/>
                      <a:r>
                        <a:rPr lang="en-US">
                          <a:effectLst/>
                          <a:latin typeface="Liberation Sans"/>
                        </a:rPr>
                        <a:t>0</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dirty="0">
                          <a:effectLst/>
                          <a:latin typeface="Liberation Sans"/>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effectLst/>
                          <a:latin typeface="Liberation Sans"/>
                        </a:rPr>
                        <a:t>0</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b="1" dirty="0">
                          <a:solidFill>
                            <a:srgbClr val="FF0000"/>
                          </a:solidFill>
                          <a:effectLst/>
                          <a:latin typeface="Liberation Sans"/>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1985943"/>
                  </a:ext>
                </a:extLst>
              </a:tr>
              <a:tr h="219075">
                <a:tc>
                  <a:txBody>
                    <a:bodyPr/>
                    <a:lstStyle/>
                    <a:p>
                      <a:pPr algn="ctr"/>
                      <a:r>
                        <a:rPr lang="en-US">
                          <a:effectLst/>
                          <a:latin typeface="Liberation Sans"/>
                        </a:rPr>
                        <a:t>0</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3002A"/>
                    </a:solidFill>
                  </a:tcPr>
                </a:tc>
                <a:tc>
                  <a:txBody>
                    <a:bodyPr/>
                    <a:lstStyle/>
                    <a:p>
                      <a:pPr algn="ctr"/>
                      <a:r>
                        <a:rPr lang="en-US">
                          <a:effectLst/>
                          <a:latin typeface="Liberation Sans"/>
                        </a:rPr>
                        <a:t>0</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3002A"/>
                    </a:solidFill>
                  </a:tcPr>
                </a:tc>
                <a:tc>
                  <a:txBody>
                    <a:bodyPr/>
                    <a:lstStyle/>
                    <a:p>
                      <a:pPr algn="ctr"/>
                      <a:r>
                        <a:rPr lang="en-US">
                          <a:effectLst/>
                          <a:latin typeface="Liberation Sans"/>
                        </a:rPr>
                        <a:t>0</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3002A"/>
                    </a:solidFill>
                  </a:tcPr>
                </a:tc>
                <a:tc>
                  <a:txBody>
                    <a:bodyPr/>
                    <a:lstStyle/>
                    <a:p>
                      <a:pPr algn="ctr"/>
                      <a:r>
                        <a:rPr lang="en-US" dirty="0">
                          <a:effectLst/>
                          <a:latin typeface="Liberation Sans"/>
                        </a:rPr>
                        <a:t>0</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3002A"/>
                    </a:solidFill>
                  </a:tcPr>
                </a:tc>
                <a:extLst>
                  <a:ext uri="{0D108BD9-81ED-4DB2-BD59-A6C34878D82A}">
                    <a16:rowId xmlns:a16="http://schemas.microsoft.com/office/drawing/2014/main" val="1534718296"/>
                  </a:ext>
                </a:extLst>
              </a:tr>
            </a:tbl>
          </a:graphicData>
        </a:graphic>
      </p:graphicFrame>
    </p:spTree>
    <p:extLst>
      <p:ext uri="{BB962C8B-B14F-4D97-AF65-F5344CB8AC3E}">
        <p14:creationId xmlns:p14="http://schemas.microsoft.com/office/powerpoint/2010/main" val="1617677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D2502-8C9C-B92F-4FE4-A40BF3FFF3C5}"/>
              </a:ext>
            </a:extLst>
          </p:cNvPr>
          <p:cNvSpPr>
            <a:spLocks noGrp="1"/>
          </p:cNvSpPr>
          <p:nvPr>
            <p:ph type="title"/>
          </p:nvPr>
        </p:nvSpPr>
        <p:spPr>
          <a:xfrm>
            <a:off x="0" y="-1825"/>
            <a:ext cx="12192000" cy="1034129"/>
          </a:xfrm>
        </p:spPr>
        <p:txBody>
          <a:bodyPr wrap="square" lIns="182880" tIns="182880" rIns="182880" bIns="182880">
            <a:spAutoFit/>
          </a:bodyPr>
          <a:lstStyle/>
          <a:p>
            <a:r>
              <a:rPr lang="en-US" sz="4800" dirty="0">
                <a:latin typeface="Lucida Bright" panose="02040602050505020304" pitchFamily="18" charset="77"/>
              </a:rPr>
              <a:t>Machine Learning - Perceptron</a:t>
            </a:r>
          </a:p>
        </p:txBody>
      </p:sp>
      <p:sp>
        <p:nvSpPr>
          <p:cNvPr id="3" name="Content Placeholder 2">
            <a:extLst>
              <a:ext uri="{FF2B5EF4-FFF2-40B4-BE49-F238E27FC236}">
                <a16:creationId xmlns:a16="http://schemas.microsoft.com/office/drawing/2014/main" id="{9E01B208-51D9-3DB8-4DE8-5C409C5B5BD1}"/>
              </a:ext>
            </a:extLst>
          </p:cNvPr>
          <p:cNvSpPr>
            <a:spLocks noGrp="1"/>
          </p:cNvSpPr>
          <p:nvPr>
            <p:ph idx="1"/>
          </p:nvPr>
        </p:nvSpPr>
        <p:spPr>
          <a:xfrm>
            <a:off x="-1" y="1021978"/>
            <a:ext cx="12191999" cy="1789208"/>
          </a:xfrm>
        </p:spPr>
        <p:txBody>
          <a:bodyPr lIns="182880" tIns="182880" rIns="182880" bIns="182880">
            <a:spAutoFit/>
          </a:bodyPr>
          <a:lstStyle/>
          <a:p>
            <a:pPr marL="0" indent="0">
              <a:buNone/>
            </a:pPr>
            <a:r>
              <a:rPr lang="en-US" dirty="0">
                <a:solidFill>
                  <a:schemeClr val="bg1"/>
                </a:solidFill>
                <a:latin typeface="Lucida Bright" panose="02040602050505020304" pitchFamily="18" charset="77"/>
              </a:rPr>
              <a:t> </a:t>
            </a:r>
          </a:p>
          <a:p>
            <a:pPr marL="0" indent="0">
              <a:buNone/>
            </a:pPr>
            <a:endParaRPr lang="en-US" dirty="0">
              <a:solidFill>
                <a:schemeClr val="bg1"/>
              </a:solidFill>
              <a:latin typeface="Lucida Bright" panose="02040602050505020304" pitchFamily="18" charset="77"/>
            </a:endParaRPr>
          </a:p>
          <a:p>
            <a:endParaRPr lang="en-US" dirty="0">
              <a:solidFill>
                <a:schemeClr val="bg1"/>
              </a:solidFill>
              <a:latin typeface="Lucida Bright" panose="02040602050505020304" pitchFamily="18" charset="77"/>
            </a:endParaRPr>
          </a:p>
        </p:txBody>
      </p:sp>
      <p:pic>
        <p:nvPicPr>
          <p:cNvPr id="8" name="Picture 7">
            <a:extLst>
              <a:ext uri="{FF2B5EF4-FFF2-40B4-BE49-F238E27FC236}">
                <a16:creationId xmlns:a16="http://schemas.microsoft.com/office/drawing/2014/main" id="{ABC4CCBF-E77C-A8D6-DB62-84B7A3E2A20D}"/>
              </a:ext>
            </a:extLst>
          </p:cNvPr>
          <p:cNvPicPr>
            <a:picLocks noChangeAspect="1"/>
          </p:cNvPicPr>
          <p:nvPr/>
        </p:nvPicPr>
        <p:blipFill>
          <a:blip r:embed="rId3"/>
          <a:stretch>
            <a:fillRect/>
          </a:stretch>
        </p:blipFill>
        <p:spPr>
          <a:xfrm>
            <a:off x="2457450" y="1410819"/>
            <a:ext cx="7277100" cy="4762500"/>
          </a:xfrm>
          <a:prstGeom prst="rect">
            <a:avLst/>
          </a:prstGeom>
        </p:spPr>
      </p:pic>
    </p:spTree>
    <p:extLst>
      <p:ext uri="{BB962C8B-B14F-4D97-AF65-F5344CB8AC3E}">
        <p14:creationId xmlns:p14="http://schemas.microsoft.com/office/powerpoint/2010/main" val="4246994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D2502-8C9C-B92F-4FE4-A40BF3FFF3C5}"/>
              </a:ext>
            </a:extLst>
          </p:cNvPr>
          <p:cNvSpPr>
            <a:spLocks noGrp="1"/>
          </p:cNvSpPr>
          <p:nvPr>
            <p:ph type="title"/>
          </p:nvPr>
        </p:nvSpPr>
        <p:spPr>
          <a:xfrm>
            <a:off x="0" y="-1825"/>
            <a:ext cx="12192000" cy="1034129"/>
          </a:xfrm>
        </p:spPr>
        <p:txBody>
          <a:bodyPr wrap="square" lIns="182880" tIns="182880" rIns="182880" bIns="182880">
            <a:spAutoFit/>
          </a:bodyPr>
          <a:lstStyle/>
          <a:p>
            <a:r>
              <a:rPr lang="en-US" sz="4800" dirty="0">
                <a:latin typeface="Lucida Bright" panose="02040602050505020304" pitchFamily="18" charset="77"/>
              </a:rPr>
              <a:t>Machine Learning - Perceptron</a:t>
            </a:r>
          </a:p>
        </p:txBody>
      </p:sp>
      <p:sp>
        <p:nvSpPr>
          <p:cNvPr id="3" name="Content Placeholder 2">
            <a:extLst>
              <a:ext uri="{FF2B5EF4-FFF2-40B4-BE49-F238E27FC236}">
                <a16:creationId xmlns:a16="http://schemas.microsoft.com/office/drawing/2014/main" id="{9E01B208-51D9-3DB8-4DE8-5C409C5B5BD1}"/>
              </a:ext>
            </a:extLst>
          </p:cNvPr>
          <p:cNvSpPr>
            <a:spLocks noGrp="1"/>
          </p:cNvSpPr>
          <p:nvPr>
            <p:ph idx="1"/>
          </p:nvPr>
        </p:nvSpPr>
        <p:spPr>
          <a:xfrm>
            <a:off x="-1" y="1021978"/>
            <a:ext cx="12191999" cy="1789208"/>
          </a:xfrm>
        </p:spPr>
        <p:txBody>
          <a:bodyPr lIns="182880" tIns="182880" rIns="182880" bIns="182880">
            <a:spAutoFit/>
          </a:bodyPr>
          <a:lstStyle/>
          <a:p>
            <a:pPr marL="0" indent="0">
              <a:buNone/>
            </a:pPr>
            <a:r>
              <a:rPr lang="en-US" dirty="0">
                <a:solidFill>
                  <a:schemeClr val="bg1"/>
                </a:solidFill>
                <a:latin typeface="Lucida Bright" panose="02040602050505020304" pitchFamily="18" charset="77"/>
              </a:rPr>
              <a:t> </a:t>
            </a:r>
          </a:p>
          <a:p>
            <a:pPr marL="0" indent="0">
              <a:buNone/>
            </a:pPr>
            <a:endParaRPr lang="en-US" dirty="0">
              <a:solidFill>
                <a:schemeClr val="bg1"/>
              </a:solidFill>
              <a:latin typeface="Lucida Bright" panose="02040602050505020304" pitchFamily="18" charset="77"/>
            </a:endParaRPr>
          </a:p>
          <a:p>
            <a:endParaRPr lang="en-US" dirty="0">
              <a:solidFill>
                <a:schemeClr val="bg1"/>
              </a:solidFill>
              <a:latin typeface="Lucida Bright" panose="02040602050505020304" pitchFamily="18" charset="77"/>
            </a:endParaRPr>
          </a:p>
        </p:txBody>
      </p:sp>
      <p:pic>
        <p:nvPicPr>
          <p:cNvPr id="7" name="Picture 6">
            <a:extLst>
              <a:ext uri="{FF2B5EF4-FFF2-40B4-BE49-F238E27FC236}">
                <a16:creationId xmlns:a16="http://schemas.microsoft.com/office/drawing/2014/main" id="{0537D11F-283D-F7BE-DC60-94D9EA9BE070}"/>
              </a:ext>
            </a:extLst>
          </p:cNvPr>
          <p:cNvPicPr>
            <a:picLocks noChangeAspect="1"/>
          </p:cNvPicPr>
          <p:nvPr/>
        </p:nvPicPr>
        <p:blipFill>
          <a:blip r:embed="rId3"/>
          <a:stretch>
            <a:fillRect/>
          </a:stretch>
        </p:blipFill>
        <p:spPr>
          <a:xfrm>
            <a:off x="2038350" y="1410819"/>
            <a:ext cx="7696200" cy="4762500"/>
          </a:xfrm>
          <a:prstGeom prst="rect">
            <a:avLst/>
          </a:prstGeom>
        </p:spPr>
      </p:pic>
    </p:spTree>
    <p:extLst>
      <p:ext uri="{BB962C8B-B14F-4D97-AF65-F5344CB8AC3E}">
        <p14:creationId xmlns:p14="http://schemas.microsoft.com/office/powerpoint/2010/main" val="1760330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D2502-8C9C-B92F-4FE4-A40BF3FFF3C5}"/>
              </a:ext>
            </a:extLst>
          </p:cNvPr>
          <p:cNvSpPr>
            <a:spLocks noGrp="1"/>
          </p:cNvSpPr>
          <p:nvPr>
            <p:ph type="title"/>
          </p:nvPr>
        </p:nvSpPr>
        <p:spPr>
          <a:xfrm>
            <a:off x="0" y="-1825"/>
            <a:ext cx="12192000" cy="1034129"/>
          </a:xfrm>
        </p:spPr>
        <p:txBody>
          <a:bodyPr wrap="square" lIns="182880" tIns="182880" rIns="182880" bIns="182880">
            <a:spAutoFit/>
          </a:bodyPr>
          <a:lstStyle/>
          <a:p>
            <a:r>
              <a:rPr lang="en-US" sz="4800" dirty="0">
                <a:latin typeface="Lucida Bright" panose="02040602050505020304" pitchFamily="18" charset="77"/>
              </a:rPr>
              <a:t>Machine Learning - Neuron</a:t>
            </a:r>
          </a:p>
        </p:txBody>
      </p:sp>
      <p:sp>
        <p:nvSpPr>
          <p:cNvPr id="3" name="Content Placeholder 2">
            <a:extLst>
              <a:ext uri="{FF2B5EF4-FFF2-40B4-BE49-F238E27FC236}">
                <a16:creationId xmlns:a16="http://schemas.microsoft.com/office/drawing/2014/main" id="{9E01B208-51D9-3DB8-4DE8-5C409C5B5BD1}"/>
              </a:ext>
            </a:extLst>
          </p:cNvPr>
          <p:cNvSpPr>
            <a:spLocks noGrp="1"/>
          </p:cNvSpPr>
          <p:nvPr>
            <p:ph idx="1"/>
          </p:nvPr>
        </p:nvSpPr>
        <p:spPr>
          <a:xfrm>
            <a:off x="-1" y="1021978"/>
            <a:ext cx="12191999" cy="1789208"/>
          </a:xfrm>
        </p:spPr>
        <p:txBody>
          <a:bodyPr lIns="182880" tIns="182880" rIns="182880" bIns="182880">
            <a:spAutoFit/>
          </a:bodyPr>
          <a:lstStyle/>
          <a:p>
            <a:pPr marL="0" indent="0">
              <a:buNone/>
            </a:pPr>
            <a:r>
              <a:rPr lang="en-US" dirty="0">
                <a:solidFill>
                  <a:schemeClr val="bg1"/>
                </a:solidFill>
                <a:latin typeface="Lucida Bright" panose="02040602050505020304" pitchFamily="18" charset="77"/>
              </a:rPr>
              <a:t> </a:t>
            </a:r>
          </a:p>
          <a:p>
            <a:pPr marL="0" indent="0">
              <a:buNone/>
            </a:pPr>
            <a:endParaRPr lang="en-US" dirty="0">
              <a:solidFill>
                <a:schemeClr val="bg1"/>
              </a:solidFill>
              <a:latin typeface="Lucida Bright" panose="02040602050505020304" pitchFamily="18" charset="77"/>
            </a:endParaRPr>
          </a:p>
          <a:p>
            <a:endParaRPr lang="en-US" dirty="0">
              <a:solidFill>
                <a:schemeClr val="bg1"/>
              </a:solidFill>
              <a:latin typeface="Lucida Bright" panose="02040602050505020304" pitchFamily="18" charset="77"/>
            </a:endParaRPr>
          </a:p>
        </p:txBody>
      </p:sp>
      <p:pic>
        <p:nvPicPr>
          <p:cNvPr id="8" name="Picture 7">
            <a:extLst>
              <a:ext uri="{FF2B5EF4-FFF2-40B4-BE49-F238E27FC236}">
                <a16:creationId xmlns:a16="http://schemas.microsoft.com/office/drawing/2014/main" id="{86739F63-506C-3DD3-991C-65F58DB61117}"/>
              </a:ext>
            </a:extLst>
          </p:cNvPr>
          <p:cNvPicPr>
            <a:picLocks noChangeAspect="1"/>
          </p:cNvPicPr>
          <p:nvPr/>
        </p:nvPicPr>
        <p:blipFill>
          <a:blip r:embed="rId3"/>
          <a:stretch>
            <a:fillRect/>
          </a:stretch>
        </p:blipFill>
        <p:spPr>
          <a:xfrm>
            <a:off x="2032748" y="1410819"/>
            <a:ext cx="7696200" cy="4762500"/>
          </a:xfrm>
          <a:prstGeom prst="rect">
            <a:avLst/>
          </a:prstGeom>
        </p:spPr>
      </p:pic>
      <p:pic>
        <p:nvPicPr>
          <p:cNvPr id="9" name="Picture 8">
            <a:extLst>
              <a:ext uri="{FF2B5EF4-FFF2-40B4-BE49-F238E27FC236}">
                <a16:creationId xmlns:a16="http://schemas.microsoft.com/office/drawing/2014/main" id="{A108B41A-6267-965C-B467-7A47D7108820}"/>
              </a:ext>
            </a:extLst>
          </p:cNvPr>
          <p:cNvPicPr>
            <a:picLocks noChangeAspect="1"/>
          </p:cNvPicPr>
          <p:nvPr/>
        </p:nvPicPr>
        <p:blipFill>
          <a:blip r:embed="rId4"/>
          <a:stretch>
            <a:fillRect/>
          </a:stretch>
        </p:blipFill>
        <p:spPr>
          <a:xfrm>
            <a:off x="7067550" y="800104"/>
            <a:ext cx="4914900" cy="1930400"/>
          </a:xfrm>
          <a:prstGeom prst="rect">
            <a:avLst/>
          </a:prstGeom>
        </p:spPr>
      </p:pic>
    </p:spTree>
    <p:extLst>
      <p:ext uri="{BB962C8B-B14F-4D97-AF65-F5344CB8AC3E}">
        <p14:creationId xmlns:p14="http://schemas.microsoft.com/office/powerpoint/2010/main" val="2099209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D2502-8C9C-B92F-4FE4-A40BF3FFF3C5}"/>
              </a:ext>
            </a:extLst>
          </p:cNvPr>
          <p:cNvSpPr>
            <a:spLocks noGrp="1"/>
          </p:cNvSpPr>
          <p:nvPr>
            <p:ph type="title"/>
          </p:nvPr>
        </p:nvSpPr>
        <p:spPr>
          <a:xfrm>
            <a:off x="0" y="-1825"/>
            <a:ext cx="12192000" cy="1034129"/>
          </a:xfrm>
        </p:spPr>
        <p:txBody>
          <a:bodyPr wrap="square" lIns="182880" tIns="182880" rIns="182880" bIns="182880">
            <a:spAutoFit/>
          </a:bodyPr>
          <a:lstStyle/>
          <a:p>
            <a:r>
              <a:rPr lang="en-US" sz="4800" dirty="0">
                <a:latin typeface="Lucida Bright" panose="02040602050505020304" pitchFamily="18" charset="77"/>
              </a:rPr>
              <a:t>Training a Neuron</a:t>
            </a:r>
          </a:p>
        </p:txBody>
      </p:sp>
      <p:sp>
        <p:nvSpPr>
          <p:cNvPr id="3" name="Content Placeholder 2">
            <a:extLst>
              <a:ext uri="{FF2B5EF4-FFF2-40B4-BE49-F238E27FC236}">
                <a16:creationId xmlns:a16="http://schemas.microsoft.com/office/drawing/2014/main" id="{9E01B208-51D9-3DB8-4DE8-5C409C5B5BD1}"/>
              </a:ext>
            </a:extLst>
          </p:cNvPr>
          <p:cNvSpPr>
            <a:spLocks noGrp="1"/>
          </p:cNvSpPr>
          <p:nvPr>
            <p:ph idx="1"/>
          </p:nvPr>
        </p:nvSpPr>
        <p:spPr>
          <a:xfrm>
            <a:off x="-1" y="1021978"/>
            <a:ext cx="12191999" cy="1789208"/>
          </a:xfrm>
        </p:spPr>
        <p:txBody>
          <a:bodyPr lIns="182880" tIns="182880" rIns="182880" bIns="182880">
            <a:spAutoFit/>
          </a:bodyPr>
          <a:lstStyle/>
          <a:p>
            <a:pPr marL="0" indent="0">
              <a:buNone/>
            </a:pPr>
            <a:r>
              <a:rPr lang="en-US" dirty="0">
                <a:solidFill>
                  <a:schemeClr val="bg1"/>
                </a:solidFill>
                <a:latin typeface="Lucida Bright" panose="02040602050505020304" pitchFamily="18" charset="77"/>
              </a:rPr>
              <a:t> </a:t>
            </a:r>
          </a:p>
          <a:p>
            <a:pPr marL="0" indent="0">
              <a:buNone/>
            </a:pPr>
            <a:endParaRPr lang="en-US" dirty="0">
              <a:solidFill>
                <a:schemeClr val="bg1"/>
              </a:solidFill>
              <a:latin typeface="Lucida Bright" panose="02040602050505020304" pitchFamily="18" charset="77"/>
            </a:endParaRPr>
          </a:p>
          <a:p>
            <a:endParaRPr lang="en-US" dirty="0">
              <a:solidFill>
                <a:schemeClr val="bg1"/>
              </a:solidFill>
              <a:latin typeface="Lucida Bright" panose="02040602050505020304" pitchFamily="18" charset="77"/>
            </a:endParaRPr>
          </a:p>
        </p:txBody>
      </p:sp>
      <p:pic>
        <p:nvPicPr>
          <p:cNvPr id="8" name="Picture 7">
            <a:extLst>
              <a:ext uri="{FF2B5EF4-FFF2-40B4-BE49-F238E27FC236}">
                <a16:creationId xmlns:a16="http://schemas.microsoft.com/office/drawing/2014/main" id="{86739F63-506C-3DD3-991C-65F58DB61117}"/>
              </a:ext>
            </a:extLst>
          </p:cNvPr>
          <p:cNvPicPr>
            <a:picLocks noChangeAspect="1"/>
          </p:cNvPicPr>
          <p:nvPr/>
        </p:nvPicPr>
        <p:blipFill>
          <a:blip r:embed="rId3"/>
          <a:stretch>
            <a:fillRect/>
          </a:stretch>
        </p:blipFill>
        <p:spPr>
          <a:xfrm>
            <a:off x="-1" y="4053754"/>
            <a:ext cx="4531660" cy="2804245"/>
          </a:xfrm>
          <a:prstGeom prst="rect">
            <a:avLst/>
          </a:prstGeom>
        </p:spPr>
      </p:pic>
      <p:graphicFrame>
        <p:nvGraphicFramePr>
          <p:cNvPr id="6" name="Table 5">
            <a:extLst>
              <a:ext uri="{FF2B5EF4-FFF2-40B4-BE49-F238E27FC236}">
                <a16:creationId xmlns:a16="http://schemas.microsoft.com/office/drawing/2014/main" id="{D8518BC3-FE09-F9AA-E1F5-C9C4D56DAFA1}"/>
              </a:ext>
            </a:extLst>
          </p:cNvPr>
          <p:cNvGraphicFramePr>
            <a:graphicFrameLocks noGrp="1"/>
          </p:cNvGraphicFramePr>
          <p:nvPr>
            <p:extLst>
              <p:ext uri="{D42A27DB-BD31-4B8C-83A1-F6EECF244321}">
                <p14:modId xmlns:p14="http://schemas.microsoft.com/office/powerpoint/2010/main" val="1176637294"/>
              </p:ext>
            </p:extLst>
          </p:nvPr>
        </p:nvGraphicFramePr>
        <p:xfrm>
          <a:off x="838200" y="1005294"/>
          <a:ext cx="10515600" cy="2926080"/>
        </p:xfrm>
        <a:graphic>
          <a:graphicData uri="http://schemas.openxmlformats.org/drawingml/2006/table">
            <a:tbl>
              <a:tblPr/>
              <a:tblGrid>
                <a:gridCol w="2628900">
                  <a:extLst>
                    <a:ext uri="{9D8B030D-6E8A-4147-A177-3AD203B41FA5}">
                      <a16:colId xmlns:a16="http://schemas.microsoft.com/office/drawing/2014/main" val="83051848"/>
                    </a:ext>
                  </a:extLst>
                </a:gridCol>
                <a:gridCol w="2628900">
                  <a:extLst>
                    <a:ext uri="{9D8B030D-6E8A-4147-A177-3AD203B41FA5}">
                      <a16:colId xmlns:a16="http://schemas.microsoft.com/office/drawing/2014/main" val="4076701963"/>
                    </a:ext>
                  </a:extLst>
                </a:gridCol>
                <a:gridCol w="2628900">
                  <a:extLst>
                    <a:ext uri="{9D8B030D-6E8A-4147-A177-3AD203B41FA5}">
                      <a16:colId xmlns:a16="http://schemas.microsoft.com/office/drawing/2014/main" val="3803363440"/>
                    </a:ext>
                  </a:extLst>
                </a:gridCol>
                <a:gridCol w="2628900">
                  <a:extLst>
                    <a:ext uri="{9D8B030D-6E8A-4147-A177-3AD203B41FA5}">
                      <a16:colId xmlns:a16="http://schemas.microsoft.com/office/drawing/2014/main" val="3531526106"/>
                    </a:ext>
                  </a:extLst>
                </a:gridCol>
              </a:tblGrid>
              <a:tr h="219075">
                <a:tc>
                  <a:txBody>
                    <a:bodyPr/>
                    <a:lstStyle/>
                    <a:p>
                      <a:pPr algn="ctr"/>
                      <a:r>
                        <a:rPr lang="en-US" b="1">
                          <a:effectLst/>
                          <a:latin typeface="Liberation Sans"/>
                        </a:rPr>
                        <a:t>Good temperatures</a:t>
                      </a:r>
                      <a:endParaRPr lang="en-US">
                        <a:effectLst/>
                        <a:latin typeface="Liberation Sans"/>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b="1">
                          <a:effectLst/>
                          <a:latin typeface="Liberation Sans"/>
                        </a:rPr>
                        <a:t>Friends going</a:t>
                      </a:r>
                      <a:endParaRPr lang="en-US">
                        <a:effectLst/>
                        <a:latin typeface="Liberation Sans"/>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b="1">
                          <a:effectLst/>
                          <a:latin typeface="Liberation Sans"/>
                        </a:rPr>
                        <a:t>No rain</a:t>
                      </a:r>
                      <a:endParaRPr lang="en-US">
                        <a:effectLst/>
                        <a:latin typeface="Liberation Sans"/>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b="1" dirty="0">
                          <a:effectLst/>
                          <a:latin typeface="Liberation Sans"/>
                        </a:rPr>
                        <a:t>Go Hiking</a:t>
                      </a:r>
                      <a:endParaRPr lang="en-US" dirty="0">
                        <a:effectLst/>
                        <a:latin typeface="Liberation Sans"/>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9440207"/>
                  </a:ext>
                </a:extLst>
              </a:tr>
              <a:tr h="219075">
                <a:tc>
                  <a:txBody>
                    <a:bodyPr/>
                    <a:lstStyle/>
                    <a:p>
                      <a:pPr algn="ctr"/>
                      <a:r>
                        <a:rPr lang="en-US">
                          <a:effectLst/>
                          <a:latin typeface="Liberation Sans"/>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effectLst/>
                          <a:latin typeface="Liberation Sans"/>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effectLst/>
                          <a:latin typeface="Liberation Sans"/>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effectLst/>
                          <a:latin typeface="Liberation Sans"/>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3248353"/>
                  </a:ext>
                </a:extLst>
              </a:tr>
              <a:tr h="219075">
                <a:tc>
                  <a:txBody>
                    <a:bodyPr/>
                    <a:lstStyle/>
                    <a:p>
                      <a:pPr algn="ctr"/>
                      <a:r>
                        <a:rPr lang="en-US">
                          <a:effectLst/>
                          <a:latin typeface="Liberation Sans"/>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effectLst/>
                          <a:latin typeface="Liberation Sans"/>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effectLst/>
                          <a:latin typeface="Liberation Sans"/>
                        </a:rPr>
                        <a:t>0</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b="1" dirty="0">
                          <a:solidFill>
                            <a:srgbClr val="FF0000"/>
                          </a:solidFill>
                          <a:effectLst/>
                          <a:latin typeface="Liberation Sans"/>
                        </a:rPr>
                        <a:t>0</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2955772"/>
                  </a:ext>
                </a:extLst>
              </a:tr>
              <a:tr h="219075">
                <a:tc>
                  <a:txBody>
                    <a:bodyPr/>
                    <a:lstStyle/>
                    <a:p>
                      <a:pPr algn="ctr"/>
                      <a:r>
                        <a:rPr lang="en-US">
                          <a:effectLst/>
                          <a:latin typeface="Liberation Sans"/>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effectLst/>
                          <a:latin typeface="Liberation Sans"/>
                        </a:rPr>
                        <a:t>0</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effectLst/>
                          <a:latin typeface="Liberation Sans"/>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effectLst/>
                          <a:latin typeface="Liberation Sans"/>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1645958"/>
                  </a:ext>
                </a:extLst>
              </a:tr>
              <a:tr h="219075">
                <a:tc>
                  <a:txBody>
                    <a:bodyPr/>
                    <a:lstStyle/>
                    <a:p>
                      <a:pPr algn="ctr"/>
                      <a:r>
                        <a:rPr lang="en-US" dirty="0">
                          <a:effectLst/>
                          <a:latin typeface="Liberation Sans"/>
                        </a:rPr>
                        <a:t>0</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3002A"/>
                    </a:solidFill>
                  </a:tcPr>
                </a:tc>
                <a:tc>
                  <a:txBody>
                    <a:bodyPr/>
                    <a:lstStyle/>
                    <a:p>
                      <a:pPr algn="ctr"/>
                      <a:r>
                        <a:rPr lang="en-US">
                          <a:effectLst/>
                          <a:latin typeface="Liberation Sans"/>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3002A"/>
                    </a:solidFill>
                  </a:tcPr>
                </a:tc>
                <a:tc>
                  <a:txBody>
                    <a:bodyPr/>
                    <a:lstStyle/>
                    <a:p>
                      <a:pPr algn="ctr"/>
                      <a:r>
                        <a:rPr lang="en-US">
                          <a:effectLst/>
                          <a:latin typeface="Liberation Sans"/>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3002A"/>
                    </a:solidFill>
                  </a:tcPr>
                </a:tc>
                <a:tc>
                  <a:txBody>
                    <a:bodyPr/>
                    <a:lstStyle/>
                    <a:p>
                      <a:pPr algn="ctr"/>
                      <a:r>
                        <a:rPr lang="en-US" dirty="0">
                          <a:effectLst/>
                          <a:latin typeface="Liberation Sans"/>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3002A"/>
                    </a:solidFill>
                  </a:tcPr>
                </a:tc>
                <a:extLst>
                  <a:ext uri="{0D108BD9-81ED-4DB2-BD59-A6C34878D82A}">
                    <a16:rowId xmlns:a16="http://schemas.microsoft.com/office/drawing/2014/main" val="1052449225"/>
                  </a:ext>
                </a:extLst>
              </a:tr>
              <a:tr h="219075">
                <a:tc>
                  <a:txBody>
                    <a:bodyPr/>
                    <a:lstStyle/>
                    <a:p>
                      <a:pPr algn="ctr"/>
                      <a:r>
                        <a:rPr lang="en-US">
                          <a:effectLst/>
                          <a:latin typeface="Liberation Sans"/>
                        </a:rPr>
                        <a:t>0</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effectLst/>
                          <a:latin typeface="Liberation Sans"/>
                        </a:rPr>
                        <a:t>0</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effectLst/>
                          <a:latin typeface="Liberation Sans"/>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dirty="0">
                          <a:effectLst/>
                          <a:latin typeface="Liberation Sans"/>
                        </a:rPr>
                        <a:t>0</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2652791"/>
                  </a:ext>
                </a:extLst>
              </a:tr>
              <a:tr h="219075">
                <a:tc>
                  <a:txBody>
                    <a:bodyPr/>
                    <a:lstStyle/>
                    <a:p>
                      <a:pPr algn="ctr"/>
                      <a:r>
                        <a:rPr lang="en-US">
                          <a:effectLst/>
                          <a:latin typeface="Liberation Sans"/>
                        </a:rPr>
                        <a:t>0</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dirty="0">
                          <a:effectLst/>
                          <a:latin typeface="Liberation Sans"/>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effectLst/>
                          <a:latin typeface="Liberation Sans"/>
                        </a:rPr>
                        <a:t>0</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b="1" dirty="0">
                          <a:solidFill>
                            <a:srgbClr val="FF0000"/>
                          </a:solidFill>
                          <a:effectLst/>
                          <a:latin typeface="Liberation Sans"/>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1985943"/>
                  </a:ext>
                </a:extLst>
              </a:tr>
              <a:tr h="219075">
                <a:tc>
                  <a:txBody>
                    <a:bodyPr/>
                    <a:lstStyle/>
                    <a:p>
                      <a:pPr algn="ctr"/>
                      <a:r>
                        <a:rPr lang="en-US">
                          <a:effectLst/>
                          <a:latin typeface="Liberation Sans"/>
                        </a:rPr>
                        <a:t>0</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3002A"/>
                    </a:solidFill>
                  </a:tcPr>
                </a:tc>
                <a:tc>
                  <a:txBody>
                    <a:bodyPr/>
                    <a:lstStyle/>
                    <a:p>
                      <a:pPr algn="ctr"/>
                      <a:r>
                        <a:rPr lang="en-US">
                          <a:effectLst/>
                          <a:latin typeface="Liberation Sans"/>
                        </a:rPr>
                        <a:t>0</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3002A"/>
                    </a:solidFill>
                  </a:tcPr>
                </a:tc>
                <a:tc>
                  <a:txBody>
                    <a:bodyPr/>
                    <a:lstStyle/>
                    <a:p>
                      <a:pPr algn="ctr"/>
                      <a:r>
                        <a:rPr lang="en-US">
                          <a:effectLst/>
                          <a:latin typeface="Liberation Sans"/>
                        </a:rPr>
                        <a:t>0</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3002A"/>
                    </a:solidFill>
                  </a:tcPr>
                </a:tc>
                <a:tc>
                  <a:txBody>
                    <a:bodyPr/>
                    <a:lstStyle/>
                    <a:p>
                      <a:pPr algn="ctr"/>
                      <a:r>
                        <a:rPr lang="en-US" dirty="0">
                          <a:effectLst/>
                          <a:latin typeface="Liberation Sans"/>
                        </a:rPr>
                        <a:t>0</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3002A"/>
                    </a:solidFill>
                  </a:tcPr>
                </a:tc>
                <a:extLst>
                  <a:ext uri="{0D108BD9-81ED-4DB2-BD59-A6C34878D82A}">
                    <a16:rowId xmlns:a16="http://schemas.microsoft.com/office/drawing/2014/main" val="1534718296"/>
                  </a:ext>
                </a:extLst>
              </a:tr>
            </a:tbl>
          </a:graphicData>
        </a:graphic>
      </p:graphicFrame>
      <p:sp>
        <p:nvSpPr>
          <p:cNvPr id="4" name="Oval 3">
            <a:extLst>
              <a:ext uri="{FF2B5EF4-FFF2-40B4-BE49-F238E27FC236}">
                <a16:creationId xmlns:a16="http://schemas.microsoft.com/office/drawing/2014/main" id="{F7943EBB-0194-E6F8-29EE-BA1EF79E3EA9}"/>
              </a:ext>
            </a:extLst>
          </p:cNvPr>
          <p:cNvSpPr/>
          <p:nvPr/>
        </p:nvSpPr>
        <p:spPr>
          <a:xfrm>
            <a:off x="9317620" y="706056"/>
            <a:ext cx="1562583" cy="358815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c 4">
            <a:extLst>
              <a:ext uri="{FF2B5EF4-FFF2-40B4-BE49-F238E27FC236}">
                <a16:creationId xmlns:a16="http://schemas.microsoft.com/office/drawing/2014/main" id="{B911C730-081F-53CE-590C-CB503E2EE5C7}"/>
              </a:ext>
            </a:extLst>
          </p:cNvPr>
          <p:cNvSpPr/>
          <p:nvPr/>
        </p:nvSpPr>
        <p:spPr>
          <a:xfrm rot="6496335">
            <a:off x="748595" y="-3520633"/>
            <a:ext cx="7137523" cy="12051076"/>
          </a:xfrm>
          <a:prstGeom prst="arc">
            <a:avLst/>
          </a:prstGeom>
          <a:ln w="28575">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B87F5545-200B-CABD-2090-97EB8EA0C014}"/>
              </a:ext>
            </a:extLst>
          </p:cNvPr>
          <p:cNvSpPr txBox="1"/>
          <p:nvPr/>
        </p:nvSpPr>
        <p:spPr>
          <a:xfrm>
            <a:off x="4834359" y="5613722"/>
            <a:ext cx="2523281" cy="646331"/>
          </a:xfrm>
          <a:prstGeom prst="rect">
            <a:avLst/>
          </a:prstGeom>
          <a:noFill/>
        </p:spPr>
        <p:txBody>
          <a:bodyPr wrap="square" rtlCol="0">
            <a:spAutoFit/>
          </a:bodyPr>
          <a:lstStyle/>
          <a:p>
            <a:r>
              <a:rPr lang="en-US" dirty="0">
                <a:solidFill>
                  <a:srgbClr val="FF0000"/>
                </a:solidFill>
              </a:rPr>
              <a:t>Can we adjust weights &amp; bias to get these results?</a:t>
            </a:r>
          </a:p>
        </p:txBody>
      </p:sp>
    </p:spTree>
    <p:extLst>
      <p:ext uri="{BB962C8B-B14F-4D97-AF65-F5344CB8AC3E}">
        <p14:creationId xmlns:p14="http://schemas.microsoft.com/office/powerpoint/2010/main" val="1564235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D2502-8C9C-B92F-4FE4-A40BF3FFF3C5}"/>
              </a:ext>
            </a:extLst>
          </p:cNvPr>
          <p:cNvSpPr>
            <a:spLocks noGrp="1"/>
          </p:cNvSpPr>
          <p:nvPr>
            <p:ph type="title"/>
          </p:nvPr>
        </p:nvSpPr>
        <p:spPr>
          <a:xfrm>
            <a:off x="0" y="-1825"/>
            <a:ext cx="12192000" cy="1034129"/>
          </a:xfrm>
        </p:spPr>
        <p:txBody>
          <a:bodyPr wrap="square" lIns="182880" tIns="182880" rIns="182880" bIns="182880">
            <a:spAutoFit/>
          </a:bodyPr>
          <a:lstStyle/>
          <a:p>
            <a:r>
              <a:rPr lang="en-US" sz="4800" dirty="0">
                <a:solidFill>
                  <a:schemeClr val="bg1"/>
                </a:solidFill>
                <a:latin typeface="Lucida Bright" panose="02040602050505020304" pitchFamily="18" charset="77"/>
              </a:rPr>
              <a:t>Training Data</a:t>
            </a:r>
            <a:endParaRPr lang="en-US" sz="4800" dirty="0">
              <a:solidFill>
                <a:schemeClr val="accent1">
                  <a:lumMod val="60000"/>
                  <a:lumOff val="40000"/>
                </a:schemeClr>
              </a:solidFill>
              <a:latin typeface="Lucida Bright" panose="02040602050505020304" pitchFamily="18" charset="77"/>
            </a:endParaRPr>
          </a:p>
        </p:txBody>
      </p:sp>
      <p:sp>
        <p:nvSpPr>
          <p:cNvPr id="3" name="Content Placeholder 2">
            <a:extLst>
              <a:ext uri="{FF2B5EF4-FFF2-40B4-BE49-F238E27FC236}">
                <a16:creationId xmlns:a16="http://schemas.microsoft.com/office/drawing/2014/main" id="{9E01B208-51D9-3DB8-4DE8-5C409C5B5BD1}"/>
              </a:ext>
            </a:extLst>
          </p:cNvPr>
          <p:cNvSpPr>
            <a:spLocks noGrp="1"/>
          </p:cNvSpPr>
          <p:nvPr>
            <p:ph idx="1"/>
          </p:nvPr>
        </p:nvSpPr>
        <p:spPr>
          <a:xfrm>
            <a:off x="-1" y="1021978"/>
            <a:ext cx="12191999" cy="6048835"/>
          </a:xfrm>
        </p:spPr>
        <p:txBody>
          <a:bodyPr lIns="182880" tIns="182880" rIns="182880" bIns="182880">
            <a:spAutoFit/>
          </a:bodyPr>
          <a:lstStyle/>
          <a:p>
            <a:pPr marL="0" indent="0">
              <a:buNone/>
            </a:pPr>
            <a:r>
              <a:rPr lang="en-US" dirty="0">
                <a:solidFill>
                  <a:schemeClr val="bg1"/>
                </a:solidFill>
                <a:latin typeface="Lucida Bright" panose="02040602050505020304" pitchFamily="18" charset="77"/>
              </a:rPr>
              <a:t>A model requires training data on which it can “learn,” the more data the better.</a:t>
            </a:r>
          </a:p>
          <a:p>
            <a:pPr marL="0" indent="0">
              <a:buNone/>
            </a:pPr>
            <a:endParaRPr lang="en-US" dirty="0">
              <a:solidFill>
                <a:schemeClr val="bg1"/>
              </a:solidFill>
              <a:latin typeface="Lucida Bright" panose="02040602050505020304" pitchFamily="18" charset="77"/>
            </a:endParaRPr>
          </a:p>
          <a:p>
            <a:pPr marL="0" indent="0">
              <a:buNone/>
            </a:pPr>
            <a:r>
              <a:rPr lang="en-US" dirty="0">
                <a:solidFill>
                  <a:schemeClr val="bg1"/>
                </a:solidFill>
                <a:latin typeface="Lucida Bright" panose="02040602050505020304" pitchFamily="18" charset="77"/>
              </a:rPr>
              <a:t>The process of training a model consists of several steps:</a:t>
            </a:r>
          </a:p>
          <a:p>
            <a:pPr marL="514350" indent="-514350">
              <a:buAutoNum type="arabicPeriod"/>
            </a:pPr>
            <a:r>
              <a:rPr lang="en-US" dirty="0">
                <a:solidFill>
                  <a:schemeClr val="bg1"/>
                </a:solidFill>
                <a:latin typeface="Lucida Bright" panose="02040602050505020304" pitchFamily="18" charset="77"/>
              </a:rPr>
              <a:t>Obtain a large data set (possibly with known results).</a:t>
            </a:r>
          </a:p>
          <a:p>
            <a:pPr marL="514350" indent="-514350">
              <a:buAutoNum type="arabicPeriod"/>
            </a:pPr>
            <a:r>
              <a:rPr lang="en-US" dirty="0">
                <a:solidFill>
                  <a:schemeClr val="bg1"/>
                </a:solidFill>
                <a:latin typeface="Lucida Bright" panose="02040602050505020304" pitchFamily="18" charset="77"/>
              </a:rPr>
              <a:t>Set aside some of the data for use in testing the model later.</a:t>
            </a:r>
          </a:p>
          <a:p>
            <a:pPr marL="514350" indent="-514350">
              <a:buAutoNum type="arabicPeriod"/>
            </a:pPr>
            <a:r>
              <a:rPr lang="en-US" dirty="0">
                <a:solidFill>
                  <a:schemeClr val="bg1"/>
                </a:solidFill>
                <a:latin typeface="Lucida Bright" panose="02040602050505020304" pitchFamily="18" charset="77"/>
              </a:rPr>
              <a:t>Run the model with weights and biases that produce the some result.</a:t>
            </a:r>
          </a:p>
          <a:p>
            <a:pPr marL="514350" indent="-514350">
              <a:buAutoNum type="arabicPeriod"/>
            </a:pPr>
            <a:r>
              <a:rPr lang="en-US" dirty="0">
                <a:solidFill>
                  <a:schemeClr val="bg1"/>
                </a:solidFill>
                <a:latin typeface="Lucida Bright" panose="02040602050505020304" pitchFamily="18" charset="77"/>
              </a:rPr>
              <a:t>Test the model with some of the reserved tasting data. Does it get the expected results?</a:t>
            </a:r>
          </a:p>
          <a:p>
            <a:pPr marL="514350" indent="-514350">
              <a:buAutoNum type="arabicPeriod"/>
            </a:pPr>
            <a:r>
              <a:rPr lang="en-US" i="1" dirty="0">
                <a:solidFill>
                  <a:schemeClr val="bg1"/>
                </a:solidFill>
                <a:latin typeface="Lucida Bright" panose="02040602050505020304" pitchFamily="18" charset="77"/>
              </a:rPr>
              <a:t>Based on the “loss”, adjust weights and biases and test again.</a:t>
            </a:r>
          </a:p>
          <a:p>
            <a:endParaRPr lang="en-US" dirty="0">
              <a:solidFill>
                <a:schemeClr val="bg1"/>
              </a:solidFill>
              <a:latin typeface="Lucida Bright" panose="02040602050505020304" pitchFamily="18" charset="77"/>
            </a:endParaRPr>
          </a:p>
        </p:txBody>
      </p:sp>
    </p:spTree>
    <p:extLst>
      <p:ext uri="{BB962C8B-B14F-4D97-AF65-F5344CB8AC3E}">
        <p14:creationId xmlns:p14="http://schemas.microsoft.com/office/powerpoint/2010/main" val="3494889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D2502-8C9C-B92F-4FE4-A40BF3FFF3C5}"/>
              </a:ext>
            </a:extLst>
          </p:cNvPr>
          <p:cNvSpPr>
            <a:spLocks noGrp="1"/>
          </p:cNvSpPr>
          <p:nvPr>
            <p:ph type="title"/>
          </p:nvPr>
        </p:nvSpPr>
        <p:spPr>
          <a:xfrm>
            <a:off x="0" y="-1825"/>
            <a:ext cx="12192000" cy="1034129"/>
          </a:xfrm>
        </p:spPr>
        <p:txBody>
          <a:bodyPr wrap="square" lIns="182880" tIns="182880" rIns="182880" bIns="182880">
            <a:spAutoFit/>
          </a:bodyPr>
          <a:lstStyle/>
          <a:p>
            <a:r>
              <a:rPr lang="en-US" sz="4800" dirty="0">
                <a:latin typeface="Lucida Bright" panose="02040602050505020304" pitchFamily="18" charset="77"/>
              </a:rPr>
              <a:t>Appraiser Examples</a:t>
            </a:r>
          </a:p>
        </p:txBody>
      </p:sp>
      <p:sp>
        <p:nvSpPr>
          <p:cNvPr id="3" name="Content Placeholder 2">
            <a:extLst>
              <a:ext uri="{FF2B5EF4-FFF2-40B4-BE49-F238E27FC236}">
                <a16:creationId xmlns:a16="http://schemas.microsoft.com/office/drawing/2014/main" id="{9E01B208-51D9-3DB8-4DE8-5C409C5B5BD1}"/>
              </a:ext>
            </a:extLst>
          </p:cNvPr>
          <p:cNvSpPr>
            <a:spLocks noGrp="1"/>
          </p:cNvSpPr>
          <p:nvPr>
            <p:ph idx="1"/>
          </p:nvPr>
        </p:nvSpPr>
        <p:spPr>
          <a:xfrm>
            <a:off x="-1" y="1021978"/>
            <a:ext cx="12191999" cy="1789208"/>
          </a:xfrm>
        </p:spPr>
        <p:txBody>
          <a:bodyPr lIns="182880" tIns="182880" rIns="182880" bIns="182880">
            <a:spAutoFit/>
          </a:bodyPr>
          <a:lstStyle/>
          <a:p>
            <a:pPr marL="0" indent="0">
              <a:buNone/>
            </a:pPr>
            <a:r>
              <a:rPr lang="en-US" dirty="0">
                <a:solidFill>
                  <a:schemeClr val="bg1"/>
                </a:solidFill>
                <a:latin typeface="Lucida Bright" panose="02040602050505020304" pitchFamily="18" charset="77"/>
              </a:rPr>
              <a:t> </a:t>
            </a:r>
          </a:p>
          <a:p>
            <a:pPr marL="0" indent="0">
              <a:buNone/>
            </a:pPr>
            <a:endParaRPr lang="en-US" dirty="0">
              <a:solidFill>
                <a:schemeClr val="bg1"/>
              </a:solidFill>
              <a:latin typeface="Lucida Bright" panose="02040602050505020304" pitchFamily="18" charset="77"/>
            </a:endParaRPr>
          </a:p>
          <a:p>
            <a:endParaRPr lang="en-US" dirty="0">
              <a:solidFill>
                <a:schemeClr val="bg1"/>
              </a:solidFill>
              <a:latin typeface="Lucida Bright" panose="02040602050505020304" pitchFamily="18" charset="77"/>
            </a:endParaRPr>
          </a:p>
        </p:txBody>
      </p:sp>
      <p:pic>
        <p:nvPicPr>
          <p:cNvPr id="6" name="Picture 5">
            <a:extLst>
              <a:ext uri="{FF2B5EF4-FFF2-40B4-BE49-F238E27FC236}">
                <a16:creationId xmlns:a16="http://schemas.microsoft.com/office/drawing/2014/main" id="{8B6A2628-886F-E19A-514D-DE832EF8B00E}"/>
              </a:ext>
            </a:extLst>
          </p:cNvPr>
          <p:cNvPicPr>
            <a:picLocks noChangeAspect="1"/>
          </p:cNvPicPr>
          <p:nvPr/>
        </p:nvPicPr>
        <p:blipFill>
          <a:blip r:embed="rId3"/>
          <a:stretch>
            <a:fillRect/>
          </a:stretch>
        </p:blipFill>
        <p:spPr>
          <a:xfrm>
            <a:off x="1207630" y="934800"/>
            <a:ext cx="9645902" cy="5923199"/>
          </a:xfrm>
          <a:prstGeom prst="rect">
            <a:avLst/>
          </a:prstGeom>
        </p:spPr>
      </p:pic>
    </p:spTree>
    <p:extLst>
      <p:ext uri="{BB962C8B-B14F-4D97-AF65-F5344CB8AC3E}">
        <p14:creationId xmlns:p14="http://schemas.microsoft.com/office/powerpoint/2010/main" val="2230827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D2502-8C9C-B92F-4FE4-A40BF3FFF3C5}"/>
              </a:ext>
            </a:extLst>
          </p:cNvPr>
          <p:cNvSpPr>
            <a:spLocks noGrp="1"/>
          </p:cNvSpPr>
          <p:nvPr>
            <p:ph type="title"/>
          </p:nvPr>
        </p:nvSpPr>
        <p:spPr>
          <a:xfrm>
            <a:off x="0" y="-1825"/>
            <a:ext cx="12192000" cy="1034129"/>
          </a:xfrm>
        </p:spPr>
        <p:txBody>
          <a:bodyPr wrap="square" lIns="182880" tIns="182880" rIns="182880" bIns="182880">
            <a:spAutoFit/>
          </a:bodyPr>
          <a:lstStyle/>
          <a:p>
            <a:r>
              <a:rPr lang="en-US" sz="4800" dirty="0">
                <a:latin typeface="Lucida Bright" panose="02040602050505020304" pitchFamily="18" charset="77"/>
              </a:rPr>
              <a:t>Machine Learning Examples</a:t>
            </a:r>
          </a:p>
        </p:txBody>
      </p:sp>
      <p:sp>
        <p:nvSpPr>
          <p:cNvPr id="3" name="Content Placeholder 2">
            <a:extLst>
              <a:ext uri="{FF2B5EF4-FFF2-40B4-BE49-F238E27FC236}">
                <a16:creationId xmlns:a16="http://schemas.microsoft.com/office/drawing/2014/main" id="{9E01B208-51D9-3DB8-4DE8-5C409C5B5BD1}"/>
              </a:ext>
            </a:extLst>
          </p:cNvPr>
          <p:cNvSpPr>
            <a:spLocks noGrp="1"/>
          </p:cNvSpPr>
          <p:nvPr>
            <p:ph idx="1"/>
          </p:nvPr>
        </p:nvSpPr>
        <p:spPr>
          <a:xfrm>
            <a:off x="-1" y="1021978"/>
            <a:ext cx="12191999" cy="1789208"/>
          </a:xfrm>
        </p:spPr>
        <p:txBody>
          <a:bodyPr lIns="182880" tIns="182880" rIns="182880" bIns="182880">
            <a:spAutoFit/>
          </a:bodyPr>
          <a:lstStyle/>
          <a:p>
            <a:pPr marL="0" indent="0">
              <a:buNone/>
            </a:pPr>
            <a:r>
              <a:rPr lang="en-US" dirty="0">
                <a:solidFill>
                  <a:schemeClr val="bg1"/>
                </a:solidFill>
                <a:latin typeface="Lucida Bright" panose="02040602050505020304" pitchFamily="18" charset="77"/>
              </a:rPr>
              <a:t> </a:t>
            </a:r>
          </a:p>
          <a:p>
            <a:pPr marL="0" indent="0">
              <a:buNone/>
            </a:pPr>
            <a:endParaRPr lang="en-US" dirty="0">
              <a:solidFill>
                <a:schemeClr val="bg1"/>
              </a:solidFill>
              <a:latin typeface="Lucida Bright" panose="02040602050505020304" pitchFamily="18" charset="77"/>
            </a:endParaRPr>
          </a:p>
          <a:p>
            <a:endParaRPr lang="en-US" dirty="0">
              <a:solidFill>
                <a:schemeClr val="bg1"/>
              </a:solidFill>
              <a:latin typeface="Lucida Bright" panose="02040602050505020304" pitchFamily="18" charset="77"/>
            </a:endParaRPr>
          </a:p>
        </p:txBody>
      </p:sp>
      <p:graphicFrame>
        <p:nvGraphicFramePr>
          <p:cNvPr id="4" name="Table 3">
            <a:extLst>
              <a:ext uri="{FF2B5EF4-FFF2-40B4-BE49-F238E27FC236}">
                <a16:creationId xmlns:a16="http://schemas.microsoft.com/office/drawing/2014/main" id="{E452DB66-FB4F-B348-5CB4-0A8B326556C3}"/>
              </a:ext>
            </a:extLst>
          </p:cNvPr>
          <p:cNvGraphicFramePr>
            <a:graphicFrameLocks noGrp="1"/>
          </p:cNvGraphicFramePr>
          <p:nvPr>
            <p:extLst>
              <p:ext uri="{D42A27DB-BD31-4B8C-83A1-F6EECF244321}">
                <p14:modId xmlns:p14="http://schemas.microsoft.com/office/powerpoint/2010/main" val="3772356909"/>
              </p:ext>
            </p:extLst>
          </p:nvPr>
        </p:nvGraphicFramePr>
        <p:xfrm>
          <a:off x="578223" y="1133389"/>
          <a:ext cx="10945908" cy="5227067"/>
        </p:xfrm>
        <a:graphic>
          <a:graphicData uri="http://schemas.openxmlformats.org/drawingml/2006/table">
            <a:tbl>
              <a:tblPr/>
              <a:tblGrid>
                <a:gridCol w="912159">
                  <a:extLst>
                    <a:ext uri="{9D8B030D-6E8A-4147-A177-3AD203B41FA5}">
                      <a16:colId xmlns:a16="http://schemas.microsoft.com/office/drawing/2014/main" val="2859760296"/>
                    </a:ext>
                  </a:extLst>
                </a:gridCol>
                <a:gridCol w="912159">
                  <a:extLst>
                    <a:ext uri="{9D8B030D-6E8A-4147-A177-3AD203B41FA5}">
                      <a16:colId xmlns:a16="http://schemas.microsoft.com/office/drawing/2014/main" val="2900212167"/>
                    </a:ext>
                  </a:extLst>
                </a:gridCol>
                <a:gridCol w="912159">
                  <a:extLst>
                    <a:ext uri="{9D8B030D-6E8A-4147-A177-3AD203B41FA5}">
                      <a16:colId xmlns:a16="http://schemas.microsoft.com/office/drawing/2014/main" val="3639466769"/>
                    </a:ext>
                  </a:extLst>
                </a:gridCol>
                <a:gridCol w="912159">
                  <a:extLst>
                    <a:ext uri="{9D8B030D-6E8A-4147-A177-3AD203B41FA5}">
                      <a16:colId xmlns:a16="http://schemas.microsoft.com/office/drawing/2014/main" val="1553359349"/>
                    </a:ext>
                  </a:extLst>
                </a:gridCol>
                <a:gridCol w="912159">
                  <a:extLst>
                    <a:ext uri="{9D8B030D-6E8A-4147-A177-3AD203B41FA5}">
                      <a16:colId xmlns:a16="http://schemas.microsoft.com/office/drawing/2014/main" val="2656722077"/>
                    </a:ext>
                  </a:extLst>
                </a:gridCol>
                <a:gridCol w="750794">
                  <a:extLst>
                    <a:ext uri="{9D8B030D-6E8A-4147-A177-3AD203B41FA5}">
                      <a16:colId xmlns:a16="http://schemas.microsoft.com/office/drawing/2014/main" val="909599450"/>
                    </a:ext>
                  </a:extLst>
                </a:gridCol>
                <a:gridCol w="524435">
                  <a:extLst>
                    <a:ext uri="{9D8B030D-6E8A-4147-A177-3AD203B41FA5}">
                      <a16:colId xmlns:a16="http://schemas.microsoft.com/office/drawing/2014/main" val="1939676196"/>
                    </a:ext>
                  </a:extLst>
                </a:gridCol>
                <a:gridCol w="1075765">
                  <a:extLst>
                    <a:ext uri="{9D8B030D-6E8A-4147-A177-3AD203B41FA5}">
                      <a16:colId xmlns:a16="http://schemas.microsoft.com/office/drawing/2014/main" val="489568105"/>
                    </a:ext>
                  </a:extLst>
                </a:gridCol>
                <a:gridCol w="1297642">
                  <a:extLst>
                    <a:ext uri="{9D8B030D-6E8A-4147-A177-3AD203B41FA5}">
                      <a16:colId xmlns:a16="http://schemas.microsoft.com/office/drawing/2014/main" val="1713036937"/>
                    </a:ext>
                  </a:extLst>
                </a:gridCol>
                <a:gridCol w="912159">
                  <a:extLst>
                    <a:ext uri="{9D8B030D-6E8A-4147-A177-3AD203B41FA5}">
                      <a16:colId xmlns:a16="http://schemas.microsoft.com/office/drawing/2014/main" val="3733001061"/>
                    </a:ext>
                  </a:extLst>
                </a:gridCol>
                <a:gridCol w="912159">
                  <a:extLst>
                    <a:ext uri="{9D8B030D-6E8A-4147-A177-3AD203B41FA5}">
                      <a16:colId xmlns:a16="http://schemas.microsoft.com/office/drawing/2014/main" val="3293678408"/>
                    </a:ext>
                  </a:extLst>
                </a:gridCol>
                <a:gridCol w="912159">
                  <a:extLst>
                    <a:ext uri="{9D8B030D-6E8A-4147-A177-3AD203B41FA5}">
                      <a16:colId xmlns:a16="http://schemas.microsoft.com/office/drawing/2014/main" val="915307358"/>
                    </a:ext>
                  </a:extLst>
                </a:gridCol>
              </a:tblGrid>
              <a:tr h="771919">
                <a:tc>
                  <a:txBody>
                    <a:bodyPr/>
                    <a:lstStyle/>
                    <a:p>
                      <a:pPr algn="ctr"/>
                      <a:r>
                        <a:rPr lang="en-US" sz="1400" b="1">
                          <a:effectLst/>
                          <a:latin typeface="Liberation Sans"/>
                        </a:rPr>
                        <a:t>MSSubClass</a:t>
                      </a:r>
                      <a:endParaRPr lang="en-US" sz="1400">
                        <a:effectLst/>
                        <a:latin typeface="Liberation Sans"/>
                      </a:endParaRP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b="1">
                          <a:effectLst/>
                          <a:latin typeface="Liberation Sans"/>
                        </a:rPr>
                        <a:t>MSZoning</a:t>
                      </a:r>
                      <a:endParaRPr lang="en-US" sz="1400">
                        <a:effectLst/>
                        <a:latin typeface="Liberation Sans"/>
                      </a:endParaRP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b="1">
                          <a:effectLst/>
                          <a:latin typeface="Liberation Sans"/>
                        </a:rPr>
                        <a:t>LotArea</a:t>
                      </a:r>
                      <a:endParaRPr lang="en-US" sz="1400">
                        <a:effectLst/>
                        <a:latin typeface="Liberation Sans"/>
                      </a:endParaRP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b="1">
                          <a:effectLst/>
                          <a:latin typeface="Liberation Sans"/>
                        </a:rPr>
                        <a:t>LotConfig</a:t>
                      </a:r>
                      <a:endParaRPr lang="en-US" sz="1400">
                        <a:effectLst/>
                        <a:latin typeface="Liberation Sans"/>
                      </a:endParaRP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b="1">
                          <a:effectLst/>
                          <a:latin typeface="Liberation Sans"/>
                        </a:rPr>
                        <a:t>BldgType</a:t>
                      </a:r>
                      <a:endParaRPr lang="en-US" sz="1400">
                        <a:effectLst/>
                        <a:latin typeface="Liberation Sans"/>
                      </a:endParaRP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b="1">
                          <a:effectLst/>
                          <a:latin typeface="Liberation Sans"/>
                        </a:rPr>
                        <a:t>OverallCond</a:t>
                      </a:r>
                      <a:endParaRPr lang="en-US" sz="1400">
                        <a:effectLst/>
                        <a:latin typeface="Liberation Sans"/>
                      </a:endParaRP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b="1">
                          <a:effectLst/>
                          <a:latin typeface="Liberation Sans"/>
                        </a:rPr>
                        <a:t>YearBuilt</a:t>
                      </a:r>
                      <a:endParaRPr lang="en-US" sz="1400">
                        <a:effectLst/>
                        <a:latin typeface="Liberation Sans"/>
                      </a:endParaRP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b="1">
                          <a:effectLst/>
                          <a:latin typeface="Liberation Sans"/>
                        </a:rPr>
                        <a:t>YearRemodAdd</a:t>
                      </a:r>
                      <a:endParaRPr lang="en-US" sz="1400">
                        <a:effectLst/>
                        <a:latin typeface="Liberation Sans"/>
                      </a:endParaRP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b="1">
                          <a:effectLst/>
                          <a:latin typeface="Liberation Sans"/>
                        </a:rPr>
                        <a:t>Exterior1st</a:t>
                      </a:r>
                      <a:endParaRPr lang="en-US" sz="1400">
                        <a:effectLst/>
                        <a:latin typeface="Liberation Sans"/>
                      </a:endParaRP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b="1">
                          <a:effectLst/>
                          <a:latin typeface="Liberation Sans"/>
                        </a:rPr>
                        <a:t>BsmtFinSF2</a:t>
                      </a:r>
                      <a:endParaRPr lang="en-US" sz="1400">
                        <a:effectLst/>
                        <a:latin typeface="Liberation Sans"/>
                      </a:endParaRP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b="1">
                          <a:effectLst/>
                          <a:latin typeface="Liberation Sans"/>
                        </a:rPr>
                        <a:t>TotalBsmtSF</a:t>
                      </a:r>
                      <a:endParaRPr lang="en-US" sz="1400">
                        <a:effectLst/>
                        <a:latin typeface="Liberation Sans"/>
                      </a:endParaRP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b="1">
                          <a:effectLst/>
                          <a:latin typeface="Liberation Sans"/>
                        </a:rPr>
                        <a:t>SalePrice</a:t>
                      </a:r>
                      <a:endParaRPr lang="en-US" sz="1400">
                        <a:effectLst/>
                        <a:latin typeface="Liberation Sans"/>
                      </a:endParaRP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0335484"/>
                  </a:ext>
                </a:extLst>
              </a:tr>
              <a:tr h="423202">
                <a:tc>
                  <a:txBody>
                    <a:bodyPr/>
                    <a:lstStyle/>
                    <a:p>
                      <a:pPr algn="ctr"/>
                      <a:r>
                        <a:rPr lang="en-US" sz="1400">
                          <a:effectLst/>
                          <a:latin typeface="Liberation Sans"/>
                        </a:rPr>
                        <a:t>60</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RL</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8450</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Inside</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1Fam</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5</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2003</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2003</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VinylSd</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0</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856</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208500</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5228172"/>
                  </a:ext>
                </a:extLst>
              </a:tr>
              <a:tr h="423202">
                <a:tc>
                  <a:txBody>
                    <a:bodyPr/>
                    <a:lstStyle/>
                    <a:p>
                      <a:pPr algn="ctr"/>
                      <a:r>
                        <a:rPr lang="en-US" sz="1400">
                          <a:effectLst/>
                          <a:latin typeface="Liberation Sans"/>
                        </a:rPr>
                        <a:t>20</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RL</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9600</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FR2</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1Fam</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8</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1976</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1976</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MetalSd</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0</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1262</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181500</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5346740"/>
                  </a:ext>
                </a:extLst>
              </a:tr>
              <a:tr h="423202">
                <a:tc>
                  <a:txBody>
                    <a:bodyPr/>
                    <a:lstStyle/>
                    <a:p>
                      <a:pPr algn="ctr"/>
                      <a:r>
                        <a:rPr lang="en-US" sz="1400">
                          <a:effectLst/>
                          <a:latin typeface="Liberation Sans"/>
                        </a:rPr>
                        <a:t>60</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RL</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11250</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Inside</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1Fam</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5</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2001</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2002</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VinylSd</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0</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920</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223500</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7935101"/>
                  </a:ext>
                </a:extLst>
              </a:tr>
              <a:tr h="534766">
                <a:tc>
                  <a:txBody>
                    <a:bodyPr/>
                    <a:lstStyle/>
                    <a:p>
                      <a:pPr algn="ctr"/>
                      <a:r>
                        <a:rPr lang="en-US" sz="1400">
                          <a:effectLst/>
                          <a:latin typeface="Liberation Sans"/>
                        </a:rPr>
                        <a:t>70</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RL</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9550</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Corner</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1Fam</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5</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1915</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1970</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Wd Sdng</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dirty="0">
                          <a:effectLst/>
                          <a:latin typeface="Liberation Sans"/>
                        </a:rPr>
                        <a:t>0</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756</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140000</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3484104"/>
                  </a:ext>
                </a:extLst>
              </a:tr>
              <a:tr h="423202">
                <a:tc>
                  <a:txBody>
                    <a:bodyPr/>
                    <a:lstStyle/>
                    <a:p>
                      <a:pPr algn="ctr"/>
                      <a:r>
                        <a:rPr lang="en-US" sz="1400">
                          <a:effectLst/>
                          <a:latin typeface="Liberation Sans"/>
                        </a:rPr>
                        <a:t>60</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RL</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14260</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FR2</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1Fam</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5</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2000</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2000</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VinylSd</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0</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1145</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250000</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1056632"/>
                  </a:ext>
                </a:extLst>
              </a:tr>
              <a:tr h="423202">
                <a:tc>
                  <a:txBody>
                    <a:bodyPr/>
                    <a:lstStyle/>
                    <a:p>
                      <a:pPr algn="ctr"/>
                      <a:r>
                        <a:rPr lang="en-US" sz="1400">
                          <a:effectLst/>
                          <a:latin typeface="Liberation Sans"/>
                        </a:rPr>
                        <a:t>50</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RL</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14115</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Inside</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1Fam</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5</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1993</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1995</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VinylSd</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0</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796</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143000</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3151219"/>
                  </a:ext>
                </a:extLst>
              </a:tr>
              <a:tr h="423202">
                <a:tc>
                  <a:txBody>
                    <a:bodyPr/>
                    <a:lstStyle/>
                    <a:p>
                      <a:pPr algn="ctr"/>
                      <a:r>
                        <a:rPr lang="en-US" sz="1400">
                          <a:effectLst/>
                          <a:latin typeface="Liberation Sans"/>
                        </a:rPr>
                        <a:t>20</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RL</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10084</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Inside</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1Fam</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5</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2004</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2005</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VinylSd</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0</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1686</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307000</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6606696"/>
                  </a:ext>
                </a:extLst>
              </a:tr>
              <a:tr h="534766">
                <a:tc>
                  <a:txBody>
                    <a:bodyPr/>
                    <a:lstStyle/>
                    <a:p>
                      <a:pPr algn="ctr"/>
                      <a:r>
                        <a:rPr lang="en-US" sz="1400">
                          <a:effectLst/>
                          <a:latin typeface="Liberation Sans"/>
                        </a:rPr>
                        <a:t>60</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RL</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10382</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Corner</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1Fam</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6</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1973</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1973</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HdBoard</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32</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1107</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200000</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0269683"/>
                  </a:ext>
                </a:extLst>
              </a:tr>
              <a:tr h="423202">
                <a:tc>
                  <a:txBody>
                    <a:bodyPr/>
                    <a:lstStyle/>
                    <a:p>
                      <a:pPr algn="ctr"/>
                      <a:r>
                        <a:rPr lang="en-US" sz="1400">
                          <a:effectLst/>
                          <a:latin typeface="Liberation Sans"/>
                        </a:rPr>
                        <a:t>50</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RM</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6120</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Inside</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1Fam</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5</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1931</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1950</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BrkFace</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0</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952</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129900</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7515134"/>
                  </a:ext>
                </a:extLst>
              </a:tr>
              <a:tr h="423202">
                <a:tc>
                  <a:txBody>
                    <a:bodyPr/>
                    <a:lstStyle/>
                    <a:p>
                      <a:pPr algn="ctr"/>
                      <a:r>
                        <a:rPr lang="en-US" sz="1400">
                          <a:effectLst/>
                          <a:latin typeface="Liberation Sans"/>
                        </a:rPr>
                        <a:t>190</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RL</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7420</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Corner</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2fmCon</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6</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1939</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1950</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MetalSd</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0</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a:effectLst/>
                          <a:latin typeface="Liberation Sans"/>
                        </a:rPr>
                        <a:t>991</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400" dirty="0">
                          <a:effectLst/>
                          <a:latin typeface="Liberation Sans"/>
                        </a:rPr>
                        <a:t>118000</a:t>
                      </a:r>
                    </a:p>
                  </a:txBody>
                  <a:tcPr marL="54392" marR="54392" marT="27196" marB="2719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5778054"/>
                  </a:ext>
                </a:extLst>
              </a:tr>
            </a:tbl>
          </a:graphicData>
        </a:graphic>
      </p:graphicFrame>
    </p:spTree>
    <p:extLst>
      <p:ext uri="{BB962C8B-B14F-4D97-AF65-F5344CB8AC3E}">
        <p14:creationId xmlns:p14="http://schemas.microsoft.com/office/powerpoint/2010/main" val="3357456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D2502-8C9C-B92F-4FE4-A40BF3FFF3C5}"/>
              </a:ext>
            </a:extLst>
          </p:cNvPr>
          <p:cNvSpPr>
            <a:spLocks noGrp="1"/>
          </p:cNvSpPr>
          <p:nvPr>
            <p:ph type="title"/>
          </p:nvPr>
        </p:nvSpPr>
        <p:spPr>
          <a:xfrm>
            <a:off x="0" y="-1825"/>
            <a:ext cx="12192000" cy="1034129"/>
          </a:xfrm>
        </p:spPr>
        <p:txBody>
          <a:bodyPr wrap="square" lIns="182880" tIns="182880" rIns="182880" bIns="182880">
            <a:spAutoFit/>
          </a:bodyPr>
          <a:lstStyle/>
          <a:p>
            <a:r>
              <a:rPr lang="en-US" sz="4800" dirty="0">
                <a:solidFill>
                  <a:schemeClr val="bg1"/>
                </a:solidFill>
                <a:latin typeface="Lucida Bright" panose="02040602050505020304" pitchFamily="18" charset="77"/>
              </a:rPr>
              <a:t>Machine Learning</a:t>
            </a:r>
            <a:endParaRPr lang="en-US" sz="4800" dirty="0">
              <a:solidFill>
                <a:schemeClr val="accent1">
                  <a:lumMod val="60000"/>
                  <a:lumOff val="40000"/>
                </a:schemeClr>
              </a:solidFill>
              <a:latin typeface="Lucida Bright" panose="02040602050505020304" pitchFamily="18" charset="77"/>
            </a:endParaRPr>
          </a:p>
        </p:txBody>
      </p:sp>
      <p:sp>
        <p:nvSpPr>
          <p:cNvPr id="3" name="Content Placeholder 2">
            <a:extLst>
              <a:ext uri="{FF2B5EF4-FFF2-40B4-BE49-F238E27FC236}">
                <a16:creationId xmlns:a16="http://schemas.microsoft.com/office/drawing/2014/main" id="{9E01B208-51D9-3DB8-4DE8-5C409C5B5BD1}"/>
              </a:ext>
            </a:extLst>
          </p:cNvPr>
          <p:cNvSpPr>
            <a:spLocks noGrp="1"/>
          </p:cNvSpPr>
          <p:nvPr>
            <p:ph idx="1"/>
          </p:nvPr>
        </p:nvSpPr>
        <p:spPr>
          <a:xfrm>
            <a:off x="-1" y="1021978"/>
            <a:ext cx="12191999" cy="4244239"/>
          </a:xfrm>
        </p:spPr>
        <p:txBody>
          <a:bodyPr lIns="182880" tIns="182880" rIns="182880" bIns="182880">
            <a:spAutoFit/>
          </a:bodyPr>
          <a:lstStyle/>
          <a:p>
            <a:pPr marL="0" indent="0">
              <a:buNone/>
            </a:pPr>
            <a:r>
              <a:rPr lang="en-US" dirty="0">
                <a:solidFill>
                  <a:schemeClr val="bg1"/>
                </a:solidFill>
                <a:latin typeface="Lucida Bright" panose="02040602050505020304" pitchFamily="18" charset="77"/>
              </a:rPr>
              <a:t> In </a:t>
            </a:r>
            <a:r>
              <a:rPr lang="en-US" dirty="0">
                <a:solidFill>
                  <a:schemeClr val="accent5">
                    <a:lumMod val="60000"/>
                    <a:lumOff val="40000"/>
                  </a:schemeClr>
                </a:solidFill>
                <a:latin typeface="Lucida Bright" panose="02040602050505020304" pitchFamily="18" charset="77"/>
              </a:rPr>
              <a:t>supervised learning</a:t>
            </a:r>
            <a:r>
              <a:rPr lang="en-US" dirty="0">
                <a:solidFill>
                  <a:schemeClr val="bg1"/>
                </a:solidFill>
                <a:latin typeface="Lucida Bright" panose="02040602050505020304" pitchFamily="18" charset="77"/>
              </a:rPr>
              <a:t>, large training sets of data are assembled:</a:t>
            </a:r>
            <a:br>
              <a:rPr lang="en-US" dirty="0">
                <a:solidFill>
                  <a:schemeClr val="bg1"/>
                </a:solidFill>
                <a:latin typeface="Lucida Bright" panose="02040602050505020304" pitchFamily="18" charset="77"/>
              </a:rPr>
            </a:br>
            <a:r>
              <a:rPr lang="en-US" dirty="0">
                <a:solidFill>
                  <a:schemeClr val="accent5">
                    <a:lumMod val="60000"/>
                    <a:lumOff val="40000"/>
                  </a:schemeClr>
                </a:solidFill>
                <a:latin typeface="Lucida Bright" panose="02040602050505020304" pitchFamily="18" charset="77"/>
              </a:rPr>
              <a:t>examples</a:t>
            </a:r>
            <a:r>
              <a:rPr lang="en-US" dirty="0">
                <a:solidFill>
                  <a:schemeClr val="bg1"/>
                </a:solidFill>
                <a:latin typeface="Lucida Bright" panose="02040602050505020304" pitchFamily="18" charset="77"/>
              </a:rPr>
              <a:t>, made up of </a:t>
            </a:r>
            <a:r>
              <a:rPr lang="en-US" dirty="0">
                <a:solidFill>
                  <a:schemeClr val="accent5">
                    <a:lumMod val="60000"/>
                    <a:lumOff val="40000"/>
                  </a:schemeClr>
                </a:solidFill>
                <a:latin typeface="Lucida Bright" panose="02040602050505020304" pitchFamily="18" charset="77"/>
              </a:rPr>
              <a:t>features</a:t>
            </a:r>
            <a:r>
              <a:rPr lang="en-US" dirty="0">
                <a:solidFill>
                  <a:schemeClr val="bg1"/>
                </a:solidFill>
                <a:latin typeface="Lucida Bright" panose="02040602050505020304" pitchFamily="18" charset="77"/>
              </a:rPr>
              <a:t>, each of which have a result, or </a:t>
            </a:r>
            <a:r>
              <a:rPr lang="en-US" dirty="0">
                <a:solidFill>
                  <a:schemeClr val="accent5">
                    <a:lumMod val="60000"/>
                    <a:lumOff val="40000"/>
                  </a:schemeClr>
                </a:solidFill>
                <a:latin typeface="Lucida Bright" panose="02040602050505020304" pitchFamily="18" charset="77"/>
              </a:rPr>
              <a:t>label</a:t>
            </a:r>
            <a:r>
              <a:rPr lang="en-US" dirty="0">
                <a:solidFill>
                  <a:schemeClr val="bg1"/>
                </a:solidFill>
                <a:latin typeface="Lucida Bright" panose="02040602050505020304" pitchFamily="18" charset="77"/>
              </a:rPr>
              <a:t>. </a:t>
            </a:r>
          </a:p>
          <a:p>
            <a:pPr marL="0" indent="0">
              <a:buNone/>
            </a:pPr>
            <a:endParaRPr lang="en-US" dirty="0">
              <a:solidFill>
                <a:schemeClr val="bg1"/>
              </a:solidFill>
              <a:latin typeface="Lucida Bright" panose="02040602050505020304" pitchFamily="18" charset="77"/>
            </a:endParaRPr>
          </a:p>
          <a:p>
            <a:pPr marL="0" indent="0">
              <a:buNone/>
            </a:pPr>
            <a:r>
              <a:rPr lang="en-US" dirty="0">
                <a:solidFill>
                  <a:schemeClr val="bg1"/>
                </a:solidFill>
                <a:latin typeface="Lucida Bright" panose="02040602050505020304" pitchFamily="18" charset="77"/>
              </a:rPr>
              <a:t>This data is provided to an AI system that develops a </a:t>
            </a:r>
            <a:r>
              <a:rPr lang="en-US" dirty="0">
                <a:solidFill>
                  <a:schemeClr val="accent5">
                    <a:lumMod val="60000"/>
                    <a:lumOff val="40000"/>
                  </a:schemeClr>
                </a:solidFill>
                <a:latin typeface="Lucida Bright" panose="02040602050505020304" pitchFamily="18" charset="77"/>
              </a:rPr>
              <a:t>model</a:t>
            </a:r>
            <a:r>
              <a:rPr lang="en-US" dirty="0">
                <a:solidFill>
                  <a:schemeClr val="bg1"/>
                </a:solidFill>
                <a:latin typeface="Lucida Bright" panose="02040602050505020304" pitchFamily="18" charset="77"/>
              </a:rPr>
              <a:t> based on the data and an iterative process. This </a:t>
            </a:r>
            <a:r>
              <a:rPr lang="en-US" i="1" dirty="0">
                <a:solidFill>
                  <a:schemeClr val="bg1"/>
                </a:solidFill>
                <a:latin typeface="Lucida Bright" panose="02040602050505020304" pitchFamily="18" charset="77"/>
              </a:rPr>
              <a:t>model</a:t>
            </a:r>
            <a:r>
              <a:rPr lang="en-US" dirty="0">
                <a:solidFill>
                  <a:schemeClr val="bg1"/>
                </a:solidFill>
                <a:latin typeface="Lucida Bright" panose="02040602050505020304" pitchFamily="18" charset="77"/>
              </a:rPr>
              <a:t> is a set of numbers (</a:t>
            </a:r>
            <a:r>
              <a:rPr lang="en-US" dirty="0">
                <a:solidFill>
                  <a:schemeClr val="accent5">
                    <a:lumMod val="60000"/>
                    <a:lumOff val="40000"/>
                  </a:schemeClr>
                </a:solidFill>
                <a:latin typeface="Lucida Bright" panose="02040602050505020304" pitchFamily="18" charset="77"/>
              </a:rPr>
              <a:t>weights</a:t>
            </a:r>
            <a:r>
              <a:rPr lang="en-US" dirty="0">
                <a:solidFill>
                  <a:schemeClr val="bg1"/>
                </a:solidFill>
                <a:latin typeface="Lucida Bright" panose="02040602050505020304" pitchFamily="18" charset="77"/>
              </a:rPr>
              <a:t> and </a:t>
            </a:r>
            <a:r>
              <a:rPr lang="en-US" dirty="0">
                <a:solidFill>
                  <a:schemeClr val="accent5">
                    <a:lumMod val="60000"/>
                    <a:lumOff val="40000"/>
                  </a:schemeClr>
                </a:solidFill>
                <a:latin typeface="Lucida Bright" panose="02040602050505020304" pitchFamily="18" charset="77"/>
              </a:rPr>
              <a:t>biases</a:t>
            </a:r>
            <a:r>
              <a:rPr lang="en-US" dirty="0">
                <a:solidFill>
                  <a:schemeClr val="bg1"/>
                </a:solidFill>
                <a:latin typeface="Lucida Bright" panose="02040602050505020304" pitchFamily="18" charset="77"/>
              </a:rPr>
              <a:t> among them) that attempt to describe the relationship between the features in an example and their labels.</a:t>
            </a:r>
          </a:p>
          <a:p>
            <a:pPr marL="0" indent="0">
              <a:buNone/>
            </a:pPr>
            <a:endParaRPr lang="en-US" dirty="0">
              <a:solidFill>
                <a:schemeClr val="bg1"/>
              </a:solidFill>
              <a:latin typeface="Lucida Bright" panose="02040602050505020304" pitchFamily="18" charset="77"/>
            </a:endParaRPr>
          </a:p>
        </p:txBody>
      </p:sp>
    </p:spTree>
    <p:extLst>
      <p:ext uri="{BB962C8B-B14F-4D97-AF65-F5344CB8AC3E}">
        <p14:creationId xmlns:p14="http://schemas.microsoft.com/office/powerpoint/2010/main" val="3346912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D2502-8C9C-B92F-4FE4-A40BF3FFF3C5}"/>
              </a:ext>
            </a:extLst>
          </p:cNvPr>
          <p:cNvSpPr>
            <a:spLocks noGrp="1"/>
          </p:cNvSpPr>
          <p:nvPr>
            <p:ph type="title"/>
          </p:nvPr>
        </p:nvSpPr>
        <p:spPr>
          <a:xfrm>
            <a:off x="0" y="-1825"/>
            <a:ext cx="12192000" cy="1034129"/>
          </a:xfrm>
        </p:spPr>
        <p:txBody>
          <a:bodyPr wrap="square" lIns="182880" tIns="182880" rIns="182880" bIns="182880">
            <a:spAutoFit/>
          </a:bodyPr>
          <a:lstStyle/>
          <a:p>
            <a:r>
              <a:rPr lang="en-US" sz="4800" dirty="0">
                <a:solidFill>
                  <a:schemeClr val="bg1"/>
                </a:solidFill>
                <a:latin typeface="Lucida Bright" panose="02040602050505020304" pitchFamily="18" charset="77"/>
              </a:rPr>
              <a:t>Welcome Back!                    All about AI</a:t>
            </a:r>
          </a:p>
        </p:txBody>
      </p:sp>
      <p:pic>
        <p:nvPicPr>
          <p:cNvPr id="5" name="Picture 4">
            <a:extLst>
              <a:ext uri="{FF2B5EF4-FFF2-40B4-BE49-F238E27FC236}">
                <a16:creationId xmlns:a16="http://schemas.microsoft.com/office/drawing/2014/main" id="{48D03244-09E7-05DA-F3AE-64DF80BB70CB}"/>
              </a:ext>
            </a:extLst>
          </p:cNvPr>
          <p:cNvPicPr>
            <a:picLocks noChangeAspect="1"/>
          </p:cNvPicPr>
          <p:nvPr/>
        </p:nvPicPr>
        <p:blipFill>
          <a:blip r:embed="rId2"/>
          <a:stretch>
            <a:fillRect/>
          </a:stretch>
        </p:blipFill>
        <p:spPr>
          <a:xfrm>
            <a:off x="1660016" y="1095915"/>
            <a:ext cx="8871968" cy="5762085"/>
          </a:xfrm>
          <a:prstGeom prst="rect">
            <a:avLst/>
          </a:prstGeom>
        </p:spPr>
      </p:pic>
    </p:spTree>
    <p:extLst>
      <p:ext uri="{BB962C8B-B14F-4D97-AF65-F5344CB8AC3E}">
        <p14:creationId xmlns:p14="http://schemas.microsoft.com/office/powerpoint/2010/main" val="4242282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D2502-8C9C-B92F-4FE4-A40BF3FFF3C5}"/>
              </a:ext>
            </a:extLst>
          </p:cNvPr>
          <p:cNvSpPr>
            <a:spLocks noGrp="1"/>
          </p:cNvSpPr>
          <p:nvPr>
            <p:ph type="title"/>
          </p:nvPr>
        </p:nvSpPr>
        <p:spPr>
          <a:xfrm>
            <a:off x="0" y="-1825"/>
            <a:ext cx="12192000" cy="1034129"/>
          </a:xfrm>
        </p:spPr>
        <p:txBody>
          <a:bodyPr wrap="square" lIns="182880" tIns="182880" rIns="182880" bIns="182880">
            <a:spAutoFit/>
          </a:bodyPr>
          <a:lstStyle/>
          <a:p>
            <a:r>
              <a:rPr lang="en-US" sz="4800" dirty="0">
                <a:solidFill>
                  <a:schemeClr val="bg1"/>
                </a:solidFill>
                <a:latin typeface="Lucida Bright" panose="02040602050505020304" pitchFamily="18" charset="77"/>
              </a:rPr>
              <a:t>A Layer of Neurons</a:t>
            </a:r>
            <a:endParaRPr lang="en-US" sz="4800" dirty="0">
              <a:solidFill>
                <a:schemeClr val="accent1">
                  <a:lumMod val="60000"/>
                  <a:lumOff val="40000"/>
                </a:schemeClr>
              </a:solidFill>
              <a:latin typeface="Lucida Bright" panose="02040602050505020304" pitchFamily="18" charset="77"/>
            </a:endParaRPr>
          </a:p>
        </p:txBody>
      </p:sp>
      <p:sp>
        <p:nvSpPr>
          <p:cNvPr id="3" name="Content Placeholder 2">
            <a:extLst>
              <a:ext uri="{FF2B5EF4-FFF2-40B4-BE49-F238E27FC236}">
                <a16:creationId xmlns:a16="http://schemas.microsoft.com/office/drawing/2014/main" id="{9E01B208-51D9-3DB8-4DE8-5C409C5B5BD1}"/>
              </a:ext>
            </a:extLst>
          </p:cNvPr>
          <p:cNvSpPr>
            <a:spLocks noGrp="1"/>
          </p:cNvSpPr>
          <p:nvPr>
            <p:ph idx="1"/>
          </p:nvPr>
        </p:nvSpPr>
        <p:spPr>
          <a:xfrm>
            <a:off x="0" y="1021978"/>
            <a:ext cx="4827494" cy="5926751"/>
          </a:xfrm>
        </p:spPr>
        <p:txBody>
          <a:bodyPr wrap="square" lIns="182880" tIns="182880" rIns="182880" bIns="182880">
            <a:spAutoFit/>
          </a:bodyPr>
          <a:lstStyle/>
          <a:p>
            <a:pPr marL="0" indent="0">
              <a:buNone/>
            </a:pPr>
            <a:r>
              <a:rPr lang="en-US" dirty="0">
                <a:solidFill>
                  <a:schemeClr val="bg1"/>
                </a:solidFill>
                <a:latin typeface="Lucida Bright" panose="02040602050505020304" pitchFamily="18" charset="77"/>
              </a:rPr>
              <a:t>Our neuron example had 3 inputs, a single neuron, and a single output. Because it’s easy to create more complex structures, most Machine Learning algorithms use many more inputs, and multiple </a:t>
            </a:r>
            <a:r>
              <a:rPr lang="en-US" i="1" dirty="0">
                <a:solidFill>
                  <a:schemeClr val="bg1"/>
                </a:solidFill>
                <a:latin typeface="Lucida Bright" panose="02040602050505020304" pitchFamily="18" charset="77"/>
              </a:rPr>
              <a:t>layers</a:t>
            </a:r>
            <a:r>
              <a:rPr lang="en-US" dirty="0">
                <a:solidFill>
                  <a:schemeClr val="bg1"/>
                </a:solidFill>
                <a:latin typeface="Lucida Bright" panose="02040602050505020304" pitchFamily="18" charset="77"/>
              </a:rPr>
              <a:t> of neurons to better develop the </a:t>
            </a:r>
            <a:r>
              <a:rPr lang="en-US" i="1" dirty="0">
                <a:solidFill>
                  <a:schemeClr val="bg1"/>
                </a:solidFill>
                <a:latin typeface="Lucida Bright" panose="02040602050505020304" pitchFamily="18" charset="77"/>
              </a:rPr>
              <a:t>weights</a:t>
            </a:r>
            <a:r>
              <a:rPr lang="en-US" dirty="0">
                <a:solidFill>
                  <a:schemeClr val="bg1"/>
                </a:solidFill>
                <a:latin typeface="Lucida Bright" panose="02040602050505020304" pitchFamily="18" charset="77"/>
              </a:rPr>
              <a:t> and </a:t>
            </a:r>
            <a:r>
              <a:rPr lang="en-US" i="1" dirty="0">
                <a:solidFill>
                  <a:schemeClr val="bg1"/>
                </a:solidFill>
                <a:latin typeface="Lucida Bright" panose="02040602050505020304" pitchFamily="18" charset="77"/>
              </a:rPr>
              <a:t>biases</a:t>
            </a:r>
            <a:r>
              <a:rPr lang="en-US" dirty="0">
                <a:solidFill>
                  <a:schemeClr val="bg1"/>
                </a:solidFill>
                <a:latin typeface="Lucida Bright" panose="02040602050505020304" pitchFamily="18" charset="77"/>
              </a:rPr>
              <a:t> that make up a good model.</a:t>
            </a:r>
          </a:p>
          <a:p>
            <a:pPr marL="0" indent="0">
              <a:buNone/>
            </a:pPr>
            <a:endParaRPr lang="en-US" dirty="0">
              <a:solidFill>
                <a:schemeClr val="bg1"/>
              </a:solidFill>
              <a:latin typeface="Lucida Bright" panose="02040602050505020304" pitchFamily="18" charset="77"/>
            </a:endParaRPr>
          </a:p>
        </p:txBody>
      </p:sp>
      <p:pic>
        <p:nvPicPr>
          <p:cNvPr id="5" name="Picture 4">
            <a:extLst>
              <a:ext uri="{FF2B5EF4-FFF2-40B4-BE49-F238E27FC236}">
                <a16:creationId xmlns:a16="http://schemas.microsoft.com/office/drawing/2014/main" id="{06683651-9942-6EDE-CF8F-556C3CA28476}"/>
              </a:ext>
            </a:extLst>
          </p:cNvPr>
          <p:cNvPicPr>
            <a:picLocks noChangeAspect="1"/>
          </p:cNvPicPr>
          <p:nvPr/>
        </p:nvPicPr>
        <p:blipFill>
          <a:blip r:embed="rId3"/>
          <a:stretch>
            <a:fillRect/>
          </a:stretch>
        </p:blipFill>
        <p:spPr>
          <a:xfrm>
            <a:off x="4935071" y="1590320"/>
            <a:ext cx="7679275" cy="5267680"/>
          </a:xfrm>
          <a:prstGeom prst="rect">
            <a:avLst/>
          </a:prstGeom>
        </p:spPr>
      </p:pic>
    </p:spTree>
    <p:extLst>
      <p:ext uri="{BB962C8B-B14F-4D97-AF65-F5344CB8AC3E}">
        <p14:creationId xmlns:p14="http://schemas.microsoft.com/office/powerpoint/2010/main" val="3765518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D2502-8C9C-B92F-4FE4-A40BF3FFF3C5}"/>
              </a:ext>
            </a:extLst>
          </p:cNvPr>
          <p:cNvSpPr>
            <a:spLocks noGrp="1"/>
          </p:cNvSpPr>
          <p:nvPr>
            <p:ph type="title"/>
          </p:nvPr>
        </p:nvSpPr>
        <p:spPr>
          <a:xfrm>
            <a:off x="0" y="-1825"/>
            <a:ext cx="12192000" cy="1034129"/>
          </a:xfrm>
        </p:spPr>
        <p:txBody>
          <a:bodyPr wrap="square" lIns="182880" tIns="182880" rIns="182880" bIns="182880">
            <a:spAutoFit/>
          </a:bodyPr>
          <a:lstStyle/>
          <a:p>
            <a:r>
              <a:rPr lang="en-US" sz="4800" dirty="0">
                <a:solidFill>
                  <a:schemeClr val="bg1"/>
                </a:solidFill>
                <a:latin typeface="Lucida Bright" panose="02040602050505020304" pitchFamily="18" charset="77"/>
              </a:rPr>
              <a:t>Train a Classifier </a:t>
            </a:r>
            <a:r>
              <a:rPr lang="en-US" sz="4800" dirty="0">
                <a:solidFill>
                  <a:schemeClr val="accent1">
                    <a:lumMod val="60000"/>
                    <a:lumOff val="40000"/>
                  </a:schemeClr>
                </a:solidFill>
                <a:latin typeface="Lucida Bright" panose="02040602050505020304" pitchFamily="18" charset="77"/>
              </a:rPr>
              <a:t>[Activity]</a:t>
            </a:r>
          </a:p>
        </p:txBody>
      </p:sp>
      <p:sp>
        <p:nvSpPr>
          <p:cNvPr id="3" name="Content Placeholder 2">
            <a:extLst>
              <a:ext uri="{FF2B5EF4-FFF2-40B4-BE49-F238E27FC236}">
                <a16:creationId xmlns:a16="http://schemas.microsoft.com/office/drawing/2014/main" id="{9E01B208-51D9-3DB8-4DE8-5C409C5B5BD1}"/>
              </a:ext>
            </a:extLst>
          </p:cNvPr>
          <p:cNvSpPr>
            <a:spLocks noGrp="1"/>
          </p:cNvSpPr>
          <p:nvPr>
            <p:ph idx="1"/>
          </p:nvPr>
        </p:nvSpPr>
        <p:spPr>
          <a:xfrm>
            <a:off x="-1" y="1021978"/>
            <a:ext cx="12191999" cy="5144998"/>
          </a:xfrm>
        </p:spPr>
        <p:txBody>
          <a:bodyPr lIns="182880" tIns="182880" rIns="182880" bIns="182880">
            <a:spAutoFit/>
          </a:bodyPr>
          <a:lstStyle/>
          <a:p>
            <a:pPr marL="0" indent="0">
              <a:buNone/>
            </a:pPr>
            <a:r>
              <a:rPr lang="en-US" dirty="0">
                <a:solidFill>
                  <a:schemeClr val="bg1"/>
                </a:solidFill>
                <a:latin typeface="Lucida Bright" panose="02040602050505020304" pitchFamily="18" charset="77"/>
              </a:rPr>
              <a:t>Go to </a:t>
            </a:r>
            <a:r>
              <a:rPr lang="en-US" dirty="0">
                <a:solidFill>
                  <a:schemeClr val="accent1">
                    <a:lumMod val="60000"/>
                    <a:lumOff val="40000"/>
                  </a:schemeClr>
                </a:solidFill>
                <a:latin typeface="Lucida Bright" panose="02040602050505020304" pitchFamily="18" charset="77"/>
                <a:hlinkClick r:id="rId2">
                  <a:extLst>
                    <a:ext uri="{A12FA001-AC4F-418D-AE19-62706E023703}">
                      <ahyp:hlinkClr xmlns:ahyp="http://schemas.microsoft.com/office/drawing/2018/hyperlinkcolor" val="tx"/>
                    </a:ext>
                  </a:extLst>
                </a:hlinkClick>
              </a:rPr>
              <a:t>https://teachablemachine.withgoogle.com</a:t>
            </a:r>
            <a:r>
              <a:rPr lang="en-US" dirty="0">
                <a:solidFill>
                  <a:schemeClr val="accent1">
                    <a:lumMod val="60000"/>
                    <a:lumOff val="40000"/>
                  </a:schemeClr>
                </a:solidFill>
                <a:latin typeface="Lucida Bright" panose="02040602050505020304" pitchFamily="18" charset="77"/>
              </a:rPr>
              <a:t> </a:t>
            </a:r>
            <a:r>
              <a:rPr lang="en-US" dirty="0">
                <a:solidFill>
                  <a:schemeClr val="bg1"/>
                </a:solidFill>
                <a:latin typeface="Lucida Bright" panose="02040602050505020304" pitchFamily="18" charset="77"/>
              </a:rPr>
              <a:t>and give the website access to your camera and/or microphone. </a:t>
            </a:r>
          </a:p>
          <a:p>
            <a:pPr marL="0" indent="0">
              <a:buNone/>
            </a:pPr>
            <a:endParaRPr lang="en-US" dirty="0">
              <a:solidFill>
                <a:schemeClr val="bg1"/>
              </a:solidFill>
              <a:latin typeface="Lucida Bright" panose="02040602050505020304" pitchFamily="18" charset="77"/>
            </a:endParaRPr>
          </a:p>
          <a:p>
            <a:pPr marL="0" indent="0">
              <a:buNone/>
            </a:pPr>
            <a:r>
              <a:rPr lang="en-US" dirty="0">
                <a:solidFill>
                  <a:schemeClr val="bg1"/>
                </a:solidFill>
                <a:latin typeface="Lucida Bright" panose="02040602050505020304" pitchFamily="18" charset="77"/>
              </a:rPr>
              <a:t>Follow the instructions and see if you can train the model to recognize the difference between two or three things.</a:t>
            </a:r>
          </a:p>
          <a:p>
            <a:pPr marL="0" indent="0">
              <a:buNone/>
            </a:pPr>
            <a:endParaRPr lang="en-US" dirty="0">
              <a:solidFill>
                <a:schemeClr val="bg1"/>
              </a:solidFill>
              <a:latin typeface="Lucida Bright" panose="02040602050505020304" pitchFamily="18" charset="77"/>
            </a:endParaRPr>
          </a:p>
          <a:p>
            <a:pPr marL="0" indent="0">
              <a:buNone/>
            </a:pPr>
            <a:r>
              <a:rPr lang="en-US" dirty="0">
                <a:solidFill>
                  <a:schemeClr val="bg1"/>
                </a:solidFill>
                <a:latin typeface="Lucida Bright" panose="02040602050505020304" pitchFamily="18" charset="77"/>
              </a:rPr>
              <a:t>Soda versus chips?</a:t>
            </a:r>
          </a:p>
          <a:p>
            <a:pPr marL="0" indent="0">
              <a:buNone/>
            </a:pPr>
            <a:r>
              <a:rPr lang="en-US" dirty="0">
                <a:solidFill>
                  <a:schemeClr val="bg1"/>
                </a:solidFill>
                <a:latin typeface="Lucida Bright" panose="02040602050505020304" pitchFamily="18" charset="77"/>
              </a:rPr>
              <a:t>Red playing cards vs. black playing cards?</a:t>
            </a:r>
          </a:p>
          <a:p>
            <a:pPr marL="0" indent="0">
              <a:buNone/>
            </a:pPr>
            <a:r>
              <a:rPr lang="en-US" dirty="0">
                <a:solidFill>
                  <a:schemeClr val="bg1"/>
                </a:solidFill>
                <a:latin typeface="Lucida Bright" panose="02040602050505020304" pitchFamily="18" charset="77"/>
              </a:rPr>
              <a:t>Cash vs. coins?</a:t>
            </a:r>
          </a:p>
          <a:p>
            <a:pPr marL="0" indent="0">
              <a:buNone/>
            </a:pPr>
            <a:r>
              <a:rPr lang="en-US" dirty="0">
                <a:solidFill>
                  <a:schemeClr val="bg1"/>
                </a:solidFill>
                <a:latin typeface="Lucida Bright" panose="02040602050505020304" pitchFamily="18" charset="77"/>
              </a:rPr>
              <a:t>Red versus green?</a:t>
            </a:r>
            <a:endParaRPr lang="en-US" dirty="0">
              <a:solidFill>
                <a:schemeClr val="accent1">
                  <a:lumMod val="60000"/>
                  <a:lumOff val="40000"/>
                </a:schemeClr>
              </a:solidFill>
              <a:latin typeface="Lucida Bright" panose="02040602050505020304" pitchFamily="18" charset="77"/>
            </a:endParaRPr>
          </a:p>
        </p:txBody>
      </p:sp>
    </p:spTree>
    <p:extLst>
      <p:ext uri="{BB962C8B-B14F-4D97-AF65-F5344CB8AC3E}">
        <p14:creationId xmlns:p14="http://schemas.microsoft.com/office/powerpoint/2010/main" val="454270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D2502-8C9C-B92F-4FE4-A40BF3FFF3C5}"/>
              </a:ext>
            </a:extLst>
          </p:cNvPr>
          <p:cNvSpPr>
            <a:spLocks noGrp="1"/>
          </p:cNvSpPr>
          <p:nvPr>
            <p:ph type="title"/>
          </p:nvPr>
        </p:nvSpPr>
        <p:spPr>
          <a:xfrm>
            <a:off x="0" y="-1825"/>
            <a:ext cx="12192000" cy="1034129"/>
          </a:xfrm>
        </p:spPr>
        <p:txBody>
          <a:bodyPr wrap="square" lIns="182880" tIns="182880" rIns="182880" bIns="182880">
            <a:spAutoFit/>
          </a:bodyPr>
          <a:lstStyle/>
          <a:p>
            <a:r>
              <a:rPr lang="en-US" sz="4800" dirty="0">
                <a:solidFill>
                  <a:schemeClr val="bg1"/>
                </a:solidFill>
                <a:latin typeface="Lucida Bright" panose="02040602050505020304" pitchFamily="18" charset="77"/>
              </a:rPr>
              <a:t>Generative AI</a:t>
            </a:r>
            <a:endParaRPr lang="en-US" sz="4800" dirty="0">
              <a:solidFill>
                <a:schemeClr val="accent1">
                  <a:lumMod val="60000"/>
                  <a:lumOff val="40000"/>
                </a:schemeClr>
              </a:solidFill>
              <a:latin typeface="Lucida Bright" panose="02040602050505020304" pitchFamily="18" charset="77"/>
            </a:endParaRPr>
          </a:p>
        </p:txBody>
      </p:sp>
      <p:sp>
        <p:nvSpPr>
          <p:cNvPr id="3" name="Content Placeholder 2">
            <a:extLst>
              <a:ext uri="{FF2B5EF4-FFF2-40B4-BE49-F238E27FC236}">
                <a16:creationId xmlns:a16="http://schemas.microsoft.com/office/drawing/2014/main" id="{9E01B208-51D9-3DB8-4DE8-5C409C5B5BD1}"/>
              </a:ext>
            </a:extLst>
          </p:cNvPr>
          <p:cNvSpPr>
            <a:spLocks noGrp="1"/>
          </p:cNvSpPr>
          <p:nvPr>
            <p:ph idx="1"/>
          </p:nvPr>
        </p:nvSpPr>
        <p:spPr>
          <a:xfrm>
            <a:off x="-1" y="1021978"/>
            <a:ext cx="12191999" cy="3725122"/>
          </a:xfrm>
        </p:spPr>
        <p:txBody>
          <a:bodyPr lIns="182880" tIns="182880" rIns="182880" bIns="182880">
            <a:spAutoFit/>
          </a:bodyPr>
          <a:lstStyle/>
          <a:p>
            <a:pPr marL="0" indent="0">
              <a:buNone/>
            </a:pPr>
            <a:r>
              <a:rPr lang="en-US" dirty="0">
                <a:solidFill>
                  <a:schemeClr val="bg1"/>
                </a:solidFill>
                <a:latin typeface="Lucida Bright" panose="02040602050505020304" pitchFamily="18" charset="77"/>
              </a:rPr>
              <a:t>“Generative AI” consists of models trained on data, with the resulting models used to generate new data.</a:t>
            </a:r>
          </a:p>
          <a:p>
            <a:r>
              <a:rPr lang="en-US" dirty="0">
                <a:solidFill>
                  <a:schemeClr val="bg1"/>
                </a:solidFill>
                <a:latin typeface="Lucida Bright" panose="02040602050505020304" pitchFamily="18" charset="77"/>
              </a:rPr>
              <a:t>Generated text (Large Language Models like </a:t>
            </a:r>
            <a:r>
              <a:rPr lang="en-US" dirty="0" err="1">
                <a:solidFill>
                  <a:schemeClr val="bg1"/>
                </a:solidFill>
                <a:latin typeface="Lucida Bright" panose="02040602050505020304" pitchFamily="18" charset="77"/>
              </a:rPr>
              <a:t>ChatGPT</a:t>
            </a:r>
            <a:r>
              <a:rPr lang="en-US" dirty="0">
                <a:solidFill>
                  <a:schemeClr val="bg1"/>
                </a:solidFill>
                <a:latin typeface="Lucida Bright" panose="02040602050505020304" pitchFamily="18" charset="77"/>
              </a:rPr>
              <a:t>, Gemini)</a:t>
            </a:r>
          </a:p>
          <a:p>
            <a:r>
              <a:rPr lang="en-US" dirty="0">
                <a:solidFill>
                  <a:schemeClr val="bg1"/>
                </a:solidFill>
                <a:latin typeface="Lucida Bright" panose="02040602050505020304" pitchFamily="18" charset="77"/>
              </a:rPr>
              <a:t>Generated text (coding-focused models like Claude)</a:t>
            </a:r>
          </a:p>
          <a:p>
            <a:r>
              <a:rPr lang="en-US" dirty="0">
                <a:solidFill>
                  <a:schemeClr val="bg1"/>
                </a:solidFill>
                <a:latin typeface="Lucida Bright" panose="02040602050505020304" pitchFamily="18" charset="77"/>
              </a:rPr>
              <a:t>Generated images</a:t>
            </a:r>
          </a:p>
          <a:p>
            <a:r>
              <a:rPr lang="en-US" dirty="0">
                <a:solidFill>
                  <a:schemeClr val="bg1"/>
                </a:solidFill>
                <a:latin typeface="Lucida Bright" panose="02040602050505020304" pitchFamily="18" charset="77"/>
              </a:rPr>
              <a:t>Generated audio</a:t>
            </a:r>
          </a:p>
          <a:p>
            <a:r>
              <a:rPr lang="en-US" dirty="0">
                <a:solidFill>
                  <a:schemeClr val="bg1"/>
                </a:solidFill>
                <a:latin typeface="Lucida Bright" panose="02040602050505020304" pitchFamily="18" charset="77"/>
              </a:rPr>
              <a:t>Generated video</a:t>
            </a:r>
          </a:p>
        </p:txBody>
      </p:sp>
    </p:spTree>
    <p:extLst>
      <p:ext uri="{BB962C8B-B14F-4D97-AF65-F5344CB8AC3E}">
        <p14:creationId xmlns:p14="http://schemas.microsoft.com/office/powerpoint/2010/main" val="3905035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D2502-8C9C-B92F-4FE4-A40BF3FFF3C5}"/>
              </a:ext>
            </a:extLst>
          </p:cNvPr>
          <p:cNvSpPr>
            <a:spLocks noGrp="1"/>
          </p:cNvSpPr>
          <p:nvPr>
            <p:ph type="title"/>
          </p:nvPr>
        </p:nvSpPr>
        <p:spPr>
          <a:xfrm>
            <a:off x="0" y="-1825"/>
            <a:ext cx="12192000" cy="1034129"/>
          </a:xfrm>
        </p:spPr>
        <p:txBody>
          <a:bodyPr wrap="square" lIns="182880" tIns="182880" rIns="182880" bIns="182880">
            <a:spAutoFit/>
          </a:bodyPr>
          <a:lstStyle/>
          <a:p>
            <a:r>
              <a:rPr lang="en-US" sz="4800" dirty="0">
                <a:solidFill>
                  <a:schemeClr val="bg1"/>
                </a:solidFill>
                <a:latin typeface="Lucida Bright" panose="02040602050505020304" pitchFamily="18" charset="77"/>
              </a:rPr>
              <a:t>Large Language Models (LLMs)</a:t>
            </a:r>
            <a:endParaRPr lang="en-US" sz="4800" dirty="0">
              <a:solidFill>
                <a:schemeClr val="accent1">
                  <a:lumMod val="60000"/>
                  <a:lumOff val="40000"/>
                </a:schemeClr>
              </a:solidFill>
              <a:latin typeface="Lucida Bright" panose="02040602050505020304" pitchFamily="18" charset="77"/>
            </a:endParaRPr>
          </a:p>
        </p:txBody>
      </p:sp>
      <p:sp>
        <p:nvSpPr>
          <p:cNvPr id="3" name="Content Placeholder 2">
            <a:extLst>
              <a:ext uri="{FF2B5EF4-FFF2-40B4-BE49-F238E27FC236}">
                <a16:creationId xmlns:a16="http://schemas.microsoft.com/office/drawing/2014/main" id="{9E01B208-51D9-3DB8-4DE8-5C409C5B5BD1}"/>
              </a:ext>
            </a:extLst>
          </p:cNvPr>
          <p:cNvSpPr>
            <a:spLocks noGrp="1"/>
          </p:cNvSpPr>
          <p:nvPr>
            <p:ph idx="1"/>
          </p:nvPr>
        </p:nvSpPr>
        <p:spPr>
          <a:xfrm>
            <a:off x="-1" y="1021978"/>
            <a:ext cx="12191999" cy="5535874"/>
          </a:xfrm>
        </p:spPr>
        <p:txBody>
          <a:bodyPr lIns="182880" tIns="182880" rIns="182880" bIns="182880">
            <a:spAutoFit/>
          </a:bodyPr>
          <a:lstStyle/>
          <a:p>
            <a:pPr marL="0" indent="0">
              <a:buNone/>
            </a:pPr>
            <a:r>
              <a:rPr lang="en-US" dirty="0">
                <a:solidFill>
                  <a:schemeClr val="bg1"/>
                </a:solidFill>
                <a:latin typeface="Lucida Bright" panose="02040602050505020304" pitchFamily="18" charset="77"/>
              </a:rPr>
              <a:t>LLMs are based on collecting vast amounts of text (primarily from the Internet and books) and training models on that text.</a:t>
            </a:r>
          </a:p>
          <a:p>
            <a:pPr marL="0" indent="0">
              <a:buNone/>
            </a:pPr>
            <a:endParaRPr lang="en-US" dirty="0">
              <a:solidFill>
                <a:schemeClr val="bg1"/>
              </a:solidFill>
              <a:latin typeface="Lucida Bright" panose="02040602050505020304" pitchFamily="18" charset="77"/>
            </a:endParaRPr>
          </a:p>
          <a:p>
            <a:pPr marL="0" indent="0">
              <a:buNone/>
            </a:pPr>
            <a:r>
              <a:rPr lang="en-US" dirty="0">
                <a:solidFill>
                  <a:schemeClr val="bg1"/>
                </a:solidFill>
                <a:latin typeface="Lucida Bright" panose="02040602050505020304" pitchFamily="18" charset="77"/>
              </a:rPr>
              <a:t>The resulting models, when crafting a reply to a response, assemble words based on the probability of those words (”tokens”) occurring together ”in real life.”</a:t>
            </a:r>
          </a:p>
          <a:p>
            <a:pPr marL="0" indent="0">
              <a:buNone/>
            </a:pPr>
            <a:endParaRPr lang="en-US" dirty="0">
              <a:solidFill>
                <a:schemeClr val="bg1"/>
              </a:solidFill>
              <a:latin typeface="Lucida Bright" panose="02040602050505020304" pitchFamily="18" charset="77"/>
            </a:endParaRPr>
          </a:p>
          <a:p>
            <a:pPr marL="0" indent="0">
              <a:buNone/>
            </a:pPr>
            <a:r>
              <a:rPr lang="en-US" dirty="0">
                <a:solidFill>
                  <a:schemeClr val="bg1"/>
                </a:solidFill>
                <a:latin typeface="Lucida Bright" panose="02040602050505020304" pitchFamily="18" charset="77"/>
              </a:rPr>
              <a:t>The model isn’t aware of what it’s doing, and doesn’t understand what it’s doing. The words it assembles, however, are often so realistically chosen that it </a:t>
            </a:r>
            <a:r>
              <a:rPr lang="en-US" i="1" dirty="0">
                <a:solidFill>
                  <a:schemeClr val="bg1"/>
                </a:solidFill>
                <a:latin typeface="Lucida Bright" panose="02040602050505020304" pitchFamily="18" charset="77"/>
              </a:rPr>
              <a:t>seems</a:t>
            </a:r>
            <a:r>
              <a:rPr lang="en-US" dirty="0">
                <a:solidFill>
                  <a:schemeClr val="bg1"/>
                </a:solidFill>
                <a:latin typeface="Lucida Bright" panose="02040602050505020304" pitchFamily="18" charset="77"/>
              </a:rPr>
              <a:t> as if it know what it’s saying.</a:t>
            </a:r>
            <a:br>
              <a:rPr lang="en-US" dirty="0">
                <a:solidFill>
                  <a:schemeClr val="bg1"/>
                </a:solidFill>
                <a:latin typeface="Lucida Bright" panose="02040602050505020304" pitchFamily="18" charset="77"/>
              </a:rPr>
            </a:br>
            <a:br>
              <a:rPr lang="en-US" dirty="0">
                <a:solidFill>
                  <a:schemeClr val="bg1"/>
                </a:solidFill>
                <a:latin typeface="Lucida Bright" panose="02040602050505020304" pitchFamily="18" charset="77"/>
              </a:rPr>
            </a:br>
            <a:r>
              <a:rPr lang="en-US" dirty="0">
                <a:solidFill>
                  <a:schemeClr val="bg1"/>
                </a:solidFill>
                <a:latin typeface="Lucida Bright" panose="02040602050505020304" pitchFamily="18" charset="77"/>
              </a:rPr>
              <a:t>It doesn’t.</a:t>
            </a:r>
          </a:p>
        </p:txBody>
      </p:sp>
    </p:spTree>
    <p:extLst>
      <p:ext uri="{BB962C8B-B14F-4D97-AF65-F5344CB8AC3E}">
        <p14:creationId xmlns:p14="http://schemas.microsoft.com/office/powerpoint/2010/main" val="33639126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D2502-8C9C-B92F-4FE4-A40BF3FFF3C5}"/>
              </a:ext>
            </a:extLst>
          </p:cNvPr>
          <p:cNvSpPr>
            <a:spLocks noGrp="1"/>
          </p:cNvSpPr>
          <p:nvPr>
            <p:ph type="title"/>
          </p:nvPr>
        </p:nvSpPr>
        <p:spPr>
          <a:xfrm>
            <a:off x="0" y="-1825"/>
            <a:ext cx="12192000" cy="1034129"/>
          </a:xfrm>
        </p:spPr>
        <p:txBody>
          <a:bodyPr wrap="square" lIns="182880" tIns="182880" rIns="182880" bIns="182880">
            <a:spAutoFit/>
          </a:bodyPr>
          <a:lstStyle/>
          <a:p>
            <a:r>
              <a:rPr lang="en-US" sz="4800" dirty="0">
                <a:solidFill>
                  <a:schemeClr val="bg1"/>
                </a:solidFill>
                <a:latin typeface="Lucida Bright" panose="02040602050505020304" pitchFamily="18" charset="77"/>
              </a:rPr>
              <a:t>LLM Python-based query </a:t>
            </a:r>
            <a:r>
              <a:rPr lang="en-US" sz="4800" dirty="0">
                <a:solidFill>
                  <a:schemeClr val="accent1">
                    <a:lumMod val="60000"/>
                    <a:lumOff val="40000"/>
                  </a:schemeClr>
                </a:solidFill>
                <a:latin typeface="Lucida Bright" panose="02040602050505020304" pitchFamily="18" charset="77"/>
              </a:rPr>
              <a:t>[Demo]</a:t>
            </a:r>
          </a:p>
        </p:txBody>
      </p:sp>
      <p:sp>
        <p:nvSpPr>
          <p:cNvPr id="3" name="Content Placeholder 2">
            <a:extLst>
              <a:ext uri="{FF2B5EF4-FFF2-40B4-BE49-F238E27FC236}">
                <a16:creationId xmlns:a16="http://schemas.microsoft.com/office/drawing/2014/main" id="{9E01B208-51D9-3DB8-4DE8-5C409C5B5BD1}"/>
              </a:ext>
            </a:extLst>
          </p:cNvPr>
          <p:cNvSpPr>
            <a:spLocks noGrp="1"/>
          </p:cNvSpPr>
          <p:nvPr>
            <p:ph idx="1"/>
          </p:nvPr>
        </p:nvSpPr>
        <p:spPr>
          <a:xfrm>
            <a:off x="-1" y="1021978"/>
            <a:ext cx="12191999" cy="3596882"/>
          </a:xfrm>
        </p:spPr>
        <p:txBody>
          <a:bodyPr lIns="182880" tIns="182880" rIns="182880" bIns="182880">
            <a:spAutoFit/>
          </a:bodyPr>
          <a:lstStyle/>
          <a:p>
            <a:pPr marL="0" indent="0">
              <a:buNone/>
            </a:pPr>
            <a:r>
              <a:rPr lang="en-US" dirty="0">
                <a:solidFill>
                  <a:schemeClr val="bg1"/>
                </a:solidFill>
                <a:latin typeface="Lucida Bright" panose="02040602050505020304" pitchFamily="18" charset="77"/>
              </a:rPr>
              <a:t>Most LLMs provide developers with access to the models via an </a:t>
            </a:r>
            <a:r>
              <a:rPr lang="en-US" i="1" dirty="0">
                <a:solidFill>
                  <a:schemeClr val="bg1"/>
                </a:solidFill>
                <a:latin typeface="Lucida Bright" panose="02040602050505020304" pitchFamily="18" charset="77"/>
              </a:rPr>
              <a:t>Application Programming Interface </a:t>
            </a:r>
            <a:r>
              <a:rPr lang="en-US" dirty="0">
                <a:solidFill>
                  <a:schemeClr val="bg1"/>
                </a:solidFill>
                <a:latin typeface="Lucida Bright" panose="02040602050505020304" pitchFamily="18" charset="77"/>
              </a:rPr>
              <a:t>(API).</a:t>
            </a:r>
          </a:p>
          <a:p>
            <a:pPr marL="0" indent="0">
              <a:buNone/>
            </a:pPr>
            <a:endParaRPr lang="en-US" dirty="0">
              <a:solidFill>
                <a:schemeClr val="bg1"/>
              </a:solidFill>
              <a:latin typeface="Lucida Bright" panose="02040602050505020304" pitchFamily="18" charset="77"/>
            </a:endParaRPr>
          </a:p>
          <a:p>
            <a:pPr marL="0" indent="0">
              <a:buNone/>
            </a:pPr>
            <a:r>
              <a:rPr lang="en-US" dirty="0">
                <a:solidFill>
                  <a:schemeClr val="bg1"/>
                </a:solidFill>
                <a:latin typeface="Lucida Bright" panose="02040602050505020304" pitchFamily="18" charset="77"/>
              </a:rPr>
              <a:t>Each time you interact with the model, you’re charged some amount for the transaction.</a:t>
            </a:r>
          </a:p>
          <a:p>
            <a:pPr marL="0" indent="0">
              <a:buNone/>
            </a:pPr>
            <a:endParaRPr lang="en-US" dirty="0">
              <a:solidFill>
                <a:schemeClr val="bg1"/>
              </a:solidFill>
              <a:latin typeface="Lucida Bright" panose="02040602050505020304" pitchFamily="18" charset="77"/>
            </a:endParaRPr>
          </a:p>
          <a:p>
            <a:pPr marL="0" indent="0">
              <a:buNone/>
            </a:pPr>
            <a:r>
              <a:rPr lang="en-US" dirty="0">
                <a:solidFill>
                  <a:schemeClr val="bg1"/>
                </a:solidFill>
                <a:latin typeface="Lucida Bright" panose="02040602050505020304" pitchFamily="18" charset="77"/>
              </a:rPr>
              <a:t>Here’s what that looks like.</a:t>
            </a:r>
          </a:p>
        </p:txBody>
      </p:sp>
    </p:spTree>
    <p:extLst>
      <p:ext uri="{BB962C8B-B14F-4D97-AF65-F5344CB8AC3E}">
        <p14:creationId xmlns:p14="http://schemas.microsoft.com/office/powerpoint/2010/main" val="35198481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D2502-8C9C-B92F-4FE4-A40BF3FFF3C5}"/>
              </a:ext>
            </a:extLst>
          </p:cNvPr>
          <p:cNvSpPr>
            <a:spLocks noGrp="1"/>
          </p:cNvSpPr>
          <p:nvPr>
            <p:ph type="title"/>
          </p:nvPr>
        </p:nvSpPr>
        <p:spPr>
          <a:xfrm>
            <a:off x="0" y="-1825"/>
            <a:ext cx="12192000" cy="1034129"/>
          </a:xfrm>
        </p:spPr>
        <p:txBody>
          <a:bodyPr wrap="square" lIns="182880" tIns="182880" rIns="182880" bIns="182880">
            <a:spAutoFit/>
          </a:bodyPr>
          <a:lstStyle/>
          <a:p>
            <a:r>
              <a:rPr lang="en-US" sz="4800" dirty="0" err="1">
                <a:solidFill>
                  <a:schemeClr val="bg1"/>
                </a:solidFill>
                <a:latin typeface="Lucida Bright" panose="02040602050505020304" pitchFamily="18" charset="77"/>
              </a:rPr>
              <a:t>OpenAI</a:t>
            </a:r>
            <a:r>
              <a:rPr lang="en-US" sz="4800" dirty="0">
                <a:solidFill>
                  <a:schemeClr val="bg1"/>
                </a:solidFill>
                <a:latin typeface="Lucida Bright" panose="02040602050505020304" pitchFamily="18" charset="77"/>
              </a:rPr>
              <a:t> API call - Python</a:t>
            </a:r>
          </a:p>
        </p:txBody>
      </p:sp>
      <p:sp>
        <p:nvSpPr>
          <p:cNvPr id="3" name="Content Placeholder 2">
            <a:extLst>
              <a:ext uri="{FF2B5EF4-FFF2-40B4-BE49-F238E27FC236}">
                <a16:creationId xmlns:a16="http://schemas.microsoft.com/office/drawing/2014/main" id="{9E01B208-51D9-3DB8-4DE8-5C409C5B5BD1}"/>
              </a:ext>
            </a:extLst>
          </p:cNvPr>
          <p:cNvSpPr>
            <a:spLocks noGrp="1"/>
          </p:cNvSpPr>
          <p:nvPr>
            <p:ph idx="1"/>
          </p:nvPr>
        </p:nvSpPr>
        <p:spPr>
          <a:xfrm>
            <a:off x="-1" y="1021978"/>
            <a:ext cx="12191999" cy="757130"/>
          </a:xfrm>
        </p:spPr>
        <p:txBody>
          <a:bodyPr lIns="182880" tIns="182880" rIns="182880" bIns="182880">
            <a:spAutoFit/>
          </a:bodyPr>
          <a:lstStyle/>
          <a:p>
            <a:pPr marL="0" indent="0">
              <a:buNone/>
            </a:pPr>
            <a:endParaRPr lang="en-US" dirty="0">
              <a:solidFill>
                <a:schemeClr val="bg1"/>
              </a:solidFill>
              <a:latin typeface="Lucida Bright" panose="02040602050505020304" pitchFamily="18" charset="77"/>
            </a:endParaRPr>
          </a:p>
        </p:txBody>
      </p:sp>
      <p:sp>
        <p:nvSpPr>
          <p:cNvPr id="4" name="TextBox 3">
            <a:extLst>
              <a:ext uri="{FF2B5EF4-FFF2-40B4-BE49-F238E27FC236}">
                <a16:creationId xmlns:a16="http://schemas.microsoft.com/office/drawing/2014/main" id="{2EB2C55A-04F5-B638-6AEB-FD8559C87C8D}"/>
              </a:ext>
            </a:extLst>
          </p:cNvPr>
          <p:cNvSpPr txBox="1"/>
          <p:nvPr/>
        </p:nvSpPr>
        <p:spPr>
          <a:xfrm>
            <a:off x="824753" y="1937936"/>
            <a:ext cx="10470775" cy="3785652"/>
          </a:xfrm>
          <a:prstGeom prst="rect">
            <a:avLst/>
          </a:prstGeom>
          <a:solidFill>
            <a:schemeClr val="tx2">
              <a:lumMod val="40000"/>
              <a:lumOff val="60000"/>
            </a:schemeClr>
          </a:solidFill>
        </p:spPr>
        <p:txBody>
          <a:bodyPr wrap="square" rtlCol="0">
            <a:spAutoFit/>
          </a:bodyPr>
          <a:lstStyle/>
          <a:p>
            <a:r>
              <a:rPr lang="en-US" sz="2400" dirty="0">
                <a:latin typeface="Menlo" panose="020B0609030804020204" pitchFamily="49" charset="0"/>
                <a:ea typeface="Menlo" panose="020B0609030804020204" pitchFamily="49" charset="0"/>
                <a:cs typeface="Menlo" panose="020B0609030804020204" pitchFamily="49" charset="0"/>
              </a:rPr>
              <a:t>from </a:t>
            </a:r>
            <a:r>
              <a:rPr lang="en-US" sz="2400" dirty="0" err="1">
                <a:latin typeface="Menlo" panose="020B0609030804020204" pitchFamily="49" charset="0"/>
                <a:ea typeface="Menlo" panose="020B0609030804020204" pitchFamily="49" charset="0"/>
                <a:cs typeface="Menlo" panose="020B0609030804020204" pitchFamily="49" charset="0"/>
              </a:rPr>
              <a:t>openai</a:t>
            </a:r>
            <a:r>
              <a:rPr lang="en-US" sz="2400" dirty="0">
                <a:latin typeface="Menlo" panose="020B0609030804020204" pitchFamily="49" charset="0"/>
                <a:ea typeface="Menlo" panose="020B0609030804020204" pitchFamily="49" charset="0"/>
                <a:cs typeface="Menlo" panose="020B0609030804020204" pitchFamily="49" charset="0"/>
              </a:rPr>
              <a:t> import </a:t>
            </a:r>
            <a:r>
              <a:rPr lang="en-US" sz="2400" dirty="0" err="1">
                <a:latin typeface="Menlo" panose="020B0609030804020204" pitchFamily="49" charset="0"/>
                <a:ea typeface="Menlo" panose="020B0609030804020204" pitchFamily="49" charset="0"/>
                <a:cs typeface="Menlo" panose="020B0609030804020204" pitchFamily="49" charset="0"/>
              </a:rPr>
              <a:t>OpenAI</a:t>
            </a:r>
            <a:endParaRPr lang="en-US" sz="2400" dirty="0">
              <a:latin typeface="Menlo" panose="020B0609030804020204" pitchFamily="49" charset="0"/>
              <a:ea typeface="Menlo" panose="020B0609030804020204" pitchFamily="49" charset="0"/>
              <a:cs typeface="Menlo" panose="020B0609030804020204" pitchFamily="49" charset="0"/>
            </a:endParaRPr>
          </a:p>
          <a:p>
            <a:endParaRPr lang="en-US" sz="2400" dirty="0">
              <a:latin typeface="Menlo" panose="020B0609030804020204" pitchFamily="49" charset="0"/>
              <a:ea typeface="Menlo" panose="020B0609030804020204" pitchFamily="49" charset="0"/>
              <a:cs typeface="Menlo" panose="020B0609030804020204" pitchFamily="49" charset="0"/>
            </a:endParaRPr>
          </a:p>
          <a:p>
            <a:r>
              <a:rPr lang="en-US" sz="2400" dirty="0">
                <a:latin typeface="Menlo" panose="020B0609030804020204" pitchFamily="49" charset="0"/>
                <a:ea typeface="Menlo" panose="020B0609030804020204" pitchFamily="49" charset="0"/>
                <a:cs typeface="Menlo" panose="020B0609030804020204" pitchFamily="49" charset="0"/>
              </a:rPr>
              <a:t>client = </a:t>
            </a:r>
            <a:r>
              <a:rPr lang="en-US" sz="2400" dirty="0" err="1">
                <a:latin typeface="Menlo" panose="020B0609030804020204" pitchFamily="49" charset="0"/>
                <a:ea typeface="Menlo" panose="020B0609030804020204" pitchFamily="49" charset="0"/>
                <a:cs typeface="Menlo" panose="020B0609030804020204" pitchFamily="49" charset="0"/>
              </a:rPr>
              <a:t>OpenAI</a:t>
            </a:r>
            <a:r>
              <a:rPr lang="en-US" sz="2400" dirty="0">
                <a:latin typeface="Menlo" panose="020B0609030804020204" pitchFamily="49" charset="0"/>
                <a:ea typeface="Menlo" panose="020B0609030804020204" pitchFamily="49" charset="0"/>
                <a:cs typeface="Menlo" panose="020B0609030804020204" pitchFamily="49" charset="0"/>
              </a:rPr>
              <a:t>()</a:t>
            </a:r>
          </a:p>
          <a:p>
            <a:r>
              <a:rPr lang="en-US" sz="2400" dirty="0">
                <a:latin typeface="Menlo" panose="020B0609030804020204" pitchFamily="49" charset="0"/>
                <a:ea typeface="Menlo" panose="020B0609030804020204" pitchFamily="49" charset="0"/>
                <a:cs typeface="Menlo" panose="020B0609030804020204" pitchFamily="49" charset="0"/>
              </a:rPr>
              <a:t>response = </a:t>
            </a:r>
            <a:r>
              <a:rPr lang="en-US" sz="2400" dirty="0" err="1">
                <a:latin typeface="Menlo" panose="020B0609030804020204" pitchFamily="49" charset="0"/>
                <a:ea typeface="Menlo" panose="020B0609030804020204" pitchFamily="49" charset="0"/>
                <a:cs typeface="Menlo" panose="020B0609030804020204" pitchFamily="49" charset="0"/>
              </a:rPr>
              <a:t>client.responses.create</a:t>
            </a:r>
            <a:r>
              <a:rPr lang="en-US" sz="2400" dirty="0">
                <a:latin typeface="Menlo" panose="020B0609030804020204" pitchFamily="49" charset="0"/>
                <a:ea typeface="Menlo" panose="020B0609030804020204" pitchFamily="49" charset="0"/>
                <a:cs typeface="Menlo" panose="020B0609030804020204" pitchFamily="49" charset="0"/>
              </a:rPr>
              <a:t>(</a:t>
            </a:r>
          </a:p>
          <a:p>
            <a:r>
              <a:rPr lang="en-US" sz="2400" dirty="0">
                <a:latin typeface="Menlo" panose="020B0609030804020204" pitchFamily="49" charset="0"/>
                <a:ea typeface="Menlo" panose="020B0609030804020204" pitchFamily="49" charset="0"/>
                <a:cs typeface="Menlo" panose="020B0609030804020204" pitchFamily="49" charset="0"/>
              </a:rPr>
              <a:t>    model='gpt-5-nano',</a:t>
            </a:r>
          </a:p>
          <a:p>
            <a:r>
              <a:rPr lang="en-US" sz="2400" dirty="0">
                <a:latin typeface="Menlo" panose="020B0609030804020204" pitchFamily="49" charset="0"/>
                <a:ea typeface="Menlo" panose="020B0609030804020204" pitchFamily="49" charset="0"/>
                <a:cs typeface="Menlo" panose="020B0609030804020204" pitchFamily="49" charset="0"/>
              </a:rPr>
              <a:t>    input='Write a three-sentence bedtime story with a scary, suspenseful storyline, but without any violence or blood.'</a:t>
            </a:r>
          </a:p>
          <a:p>
            <a:r>
              <a:rPr lang="en-US" sz="2400" dirty="0">
                <a:latin typeface="Menlo" panose="020B0609030804020204" pitchFamily="49" charset="0"/>
                <a:ea typeface="Menlo" panose="020B0609030804020204" pitchFamily="49" charset="0"/>
                <a:cs typeface="Menlo" panose="020B0609030804020204" pitchFamily="49" charset="0"/>
              </a:rPr>
              <a:t>)</a:t>
            </a:r>
          </a:p>
          <a:p>
            <a:r>
              <a:rPr lang="en-US" sz="2400" dirty="0">
                <a:latin typeface="Menlo" panose="020B0609030804020204" pitchFamily="49" charset="0"/>
                <a:ea typeface="Menlo" panose="020B0609030804020204" pitchFamily="49" charset="0"/>
                <a:cs typeface="Menlo" panose="020B0609030804020204" pitchFamily="49" charset="0"/>
              </a:rPr>
              <a:t>print(</a:t>
            </a:r>
            <a:r>
              <a:rPr lang="en-US" sz="2400" dirty="0" err="1">
                <a:latin typeface="Menlo" panose="020B0609030804020204" pitchFamily="49" charset="0"/>
                <a:ea typeface="Menlo" panose="020B0609030804020204" pitchFamily="49" charset="0"/>
                <a:cs typeface="Menlo" panose="020B0609030804020204" pitchFamily="49" charset="0"/>
              </a:rPr>
              <a:t>response.output_text</a:t>
            </a:r>
            <a:r>
              <a:rPr lang="en-US" sz="2400" dirty="0">
                <a:latin typeface="Menlo" panose="020B0609030804020204" pitchFamily="49" charset="0"/>
                <a:ea typeface="Menlo" panose="020B0609030804020204" pitchFamily="49" charset="0"/>
                <a:cs typeface="Menlo" panose="020B0609030804020204" pitchFamily="49" charset="0"/>
              </a:rPr>
              <a:t>)</a:t>
            </a:r>
          </a:p>
        </p:txBody>
      </p:sp>
    </p:spTree>
    <p:extLst>
      <p:ext uri="{BB962C8B-B14F-4D97-AF65-F5344CB8AC3E}">
        <p14:creationId xmlns:p14="http://schemas.microsoft.com/office/powerpoint/2010/main" val="17223670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D2502-8C9C-B92F-4FE4-A40BF3FFF3C5}"/>
              </a:ext>
            </a:extLst>
          </p:cNvPr>
          <p:cNvSpPr>
            <a:spLocks noGrp="1"/>
          </p:cNvSpPr>
          <p:nvPr>
            <p:ph type="title"/>
          </p:nvPr>
        </p:nvSpPr>
        <p:spPr>
          <a:xfrm>
            <a:off x="0" y="-1825"/>
            <a:ext cx="12192000" cy="1034129"/>
          </a:xfrm>
        </p:spPr>
        <p:txBody>
          <a:bodyPr wrap="square" lIns="182880" tIns="182880" rIns="182880" bIns="182880">
            <a:spAutoFit/>
          </a:bodyPr>
          <a:lstStyle/>
          <a:p>
            <a:r>
              <a:rPr lang="en-US" sz="4800" dirty="0">
                <a:solidFill>
                  <a:schemeClr val="bg1"/>
                </a:solidFill>
                <a:latin typeface="Lucida Bright" panose="02040602050505020304" pitchFamily="18" charset="77"/>
              </a:rPr>
              <a:t>What else do we know about LLMs?</a:t>
            </a:r>
            <a:endParaRPr lang="en-US" sz="4800" dirty="0">
              <a:solidFill>
                <a:schemeClr val="accent1">
                  <a:lumMod val="60000"/>
                  <a:lumOff val="40000"/>
                </a:schemeClr>
              </a:solidFill>
              <a:latin typeface="Lucida Bright" panose="02040602050505020304" pitchFamily="18" charset="77"/>
            </a:endParaRPr>
          </a:p>
        </p:txBody>
      </p:sp>
      <p:sp>
        <p:nvSpPr>
          <p:cNvPr id="3" name="Content Placeholder 2">
            <a:extLst>
              <a:ext uri="{FF2B5EF4-FFF2-40B4-BE49-F238E27FC236}">
                <a16:creationId xmlns:a16="http://schemas.microsoft.com/office/drawing/2014/main" id="{9E01B208-51D9-3DB8-4DE8-5C409C5B5BD1}"/>
              </a:ext>
            </a:extLst>
          </p:cNvPr>
          <p:cNvSpPr>
            <a:spLocks noGrp="1"/>
          </p:cNvSpPr>
          <p:nvPr>
            <p:ph idx="1"/>
          </p:nvPr>
        </p:nvSpPr>
        <p:spPr>
          <a:xfrm>
            <a:off x="-1" y="1021978"/>
            <a:ext cx="12191999" cy="5148076"/>
          </a:xfrm>
        </p:spPr>
        <p:txBody>
          <a:bodyPr lIns="182880" tIns="182880" rIns="182880" bIns="182880">
            <a:spAutoFit/>
          </a:bodyPr>
          <a:lstStyle/>
          <a:p>
            <a:r>
              <a:rPr lang="en-US" dirty="0">
                <a:solidFill>
                  <a:schemeClr val="bg1"/>
                </a:solidFill>
                <a:latin typeface="Lucida Bright" panose="02040602050505020304" pitchFamily="18" charset="77"/>
              </a:rPr>
              <a:t>They can be enormously useful, particularly when provided with a large amount of context.</a:t>
            </a:r>
          </a:p>
          <a:p>
            <a:r>
              <a:rPr lang="en-US" dirty="0">
                <a:solidFill>
                  <a:schemeClr val="bg1"/>
                </a:solidFill>
                <a:latin typeface="Lucida Bright" panose="02040602050505020304" pitchFamily="18" charset="77"/>
              </a:rPr>
              <a:t>They are probabilistic. The same prompts given to the same LLM will produce different results.</a:t>
            </a:r>
          </a:p>
          <a:p>
            <a:r>
              <a:rPr lang="en-US" dirty="0">
                <a:solidFill>
                  <a:schemeClr val="bg1"/>
                </a:solidFill>
                <a:latin typeface="Lucida Bright" panose="02040602050505020304" pitchFamily="18" charset="77"/>
              </a:rPr>
              <a:t>It’s not </a:t>
            </a:r>
            <a:r>
              <a:rPr lang="en-US" i="1" dirty="0">
                <a:solidFill>
                  <a:schemeClr val="bg1"/>
                </a:solidFill>
                <a:latin typeface="Lucida Bright" panose="02040602050505020304" pitchFamily="18" charset="77"/>
              </a:rPr>
              <a:t>just</a:t>
            </a:r>
            <a:r>
              <a:rPr lang="en-US" dirty="0">
                <a:solidFill>
                  <a:schemeClr val="bg1"/>
                </a:solidFill>
                <a:latin typeface="Lucida Bright" panose="02040602050505020304" pitchFamily="18" charset="77"/>
              </a:rPr>
              <a:t> random words. The most recent LLMs are able to build a profile of you over time, and use those in responding to your queries.</a:t>
            </a:r>
          </a:p>
          <a:p>
            <a:r>
              <a:rPr lang="en-US" dirty="0">
                <a:solidFill>
                  <a:schemeClr val="bg1"/>
                </a:solidFill>
                <a:latin typeface="Lucida Bright" panose="02040602050505020304" pitchFamily="18" charset="77"/>
              </a:rPr>
              <a:t>They won’t ever become AGI. There are plenty of other reasons to be worried about them, however.</a:t>
            </a:r>
          </a:p>
          <a:p>
            <a:r>
              <a:rPr lang="en-US" dirty="0">
                <a:solidFill>
                  <a:schemeClr val="bg1"/>
                </a:solidFill>
                <a:latin typeface="Lucida Bright" panose="02040602050505020304" pitchFamily="18" charset="77"/>
              </a:rPr>
              <a:t>They are algorithms that don’t have sentience, creativity, or emotion.</a:t>
            </a:r>
          </a:p>
        </p:txBody>
      </p:sp>
    </p:spTree>
    <p:extLst>
      <p:ext uri="{BB962C8B-B14F-4D97-AF65-F5344CB8AC3E}">
        <p14:creationId xmlns:p14="http://schemas.microsoft.com/office/powerpoint/2010/main" val="1932776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5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D2502-8C9C-B92F-4FE4-A40BF3FFF3C5}"/>
              </a:ext>
            </a:extLst>
          </p:cNvPr>
          <p:cNvSpPr>
            <a:spLocks noGrp="1"/>
          </p:cNvSpPr>
          <p:nvPr>
            <p:ph type="title"/>
          </p:nvPr>
        </p:nvSpPr>
        <p:spPr>
          <a:xfrm>
            <a:off x="0" y="-1825"/>
            <a:ext cx="12192000" cy="1034129"/>
          </a:xfrm>
        </p:spPr>
        <p:txBody>
          <a:bodyPr wrap="square" lIns="182880" tIns="182880" rIns="182880" bIns="182880">
            <a:spAutoFit/>
          </a:bodyPr>
          <a:lstStyle/>
          <a:p>
            <a:r>
              <a:rPr lang="en-US" sz="4800" dirty="0">
                <a:solidFill>
                  <a:schemeClr val="bg1"/>
                </a:solidFill>
                <a:latin typeface="Lucida Bright" panose="02040602050505020304" pitchFamily="18" charset="77"/>
              </a:rPr>
              <a:t>LLMs on the back end</a:t>
            </a:r>
            <a:endParaRPr lang="en-US" sz="4800" dirty="0">
              <a:solidFill>
                <a:schemeClr val="accent1">
                  <a:lumMod val="60000"/>
                  <a:lumOff val="40000"/>
                </a:schemeClr>
              </a:solidFill>
              <a:latin typeface="Lucida Bright" panose="02040602050505020304" pitchFamily="18" charset="77"/>
            </a:endParaRPr>
          </a:p>
        </p:txBody>
      </p:sp>
      <p:sp>
        <p:nvSpPr>
          <p:cNvPr id="3" name="Content Placeholder 2">
            <a:extLst>
              <a:ext uri="{FF2B5EF4-FFF2-40B4-BE49-F238E27FC236}">
                <a16:creationId xmlns:a16="http://schemas.microsoft.com/office/drawing/2014/main" id="{9E01B208-51D9-3DB8-4DE8-5C409C5B5BD1}"/>
              </a:ext>
            </a:extLst>
          </p:cNvPr>
          <p:cNvSpPr>
            <a:spLocks noGrp="1"/>
          </p:cNvSpPr>
          <p:nvPr>
            <p:ph idx="1"/>
          </p:nvPr>
        </p:nvSpPr>
        <p:spPr>
          <a:xfrm>
            <a:off x="-1" y="1021978"/>
            <a:ext cx="12191999" cy="757130"/>
          </a:xfrm>
        </p:spPr>
        <p:txBody>
          <a:bodyPr lIns="182880" tIns="182880" rIns="182880" bIns="182880">
            <a:spAutoFit/>
          </a:bodyPr>
          <a:lstStyle/>
          <a:p>
            <a:pPr marL="0" indent="0">
              <a:buNone/>
            </a:pPr>
            <a:r>
              <a:rPr lang="en-US" dirty="0">
                <a:solidFill>
                  <a:schemeClr val="bg1"/>
                </a:solidFill>
                <a:latin typeface="Lucida Bright" panose="02040602050505020304" pitchFamily="18" charset="77"/>
              </a:rPr>
              <a:t>Exploring LLMs, System prompts, Temperature</a:t>
            </a:r>
          </a:p>
        </p:txBody>
      </p:sp>
    </p:spTree>
    <p:extLst>
      <p:ext uri="{BB962C8B-B14F-4D97-AF65-F5344CB8AC3E}">
        <p14:creationId xmlns:p14="http://schemas.microsoft.com/office/powerpoint/2010/main" val="2008319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D2502-8C9C-B92F-4FE4-A40BF3FFF3C5}"/>
              </a:ext>
            </a:extLst>
          </p:cNvPr>
          <p:cNvSpPr>
            <a:spLocks noGrp="1"/>
          </p:cNvSpPr>
          <p:nvPr>
            <p:ph type="title"/>
          </p:nvPr>
        </p:nvSpPr>
        <p:spPr>
          <a:xfrm>
            <a:off x="0" y="-1825"/>
            <a:ext cx="12192000" cy="1034129"/>
          </a:xfrm>
        </p:spPr>
        <p:txBody>
          <a:bodyPr wrap="square" lIns="182880" tIns="182880" rIns="182880" bIns="182880">
            <a:spAutoFit/>
          </a:bodyPr>
          <a:lstStyle/>
          <a:p>
            <a:r>
              <a:rPr lang="en-US" sz="4800" dirty="0">
                <a:solidFill>
                  <a:schemeClr val="bg1"/>
                </a:solidFill>
                <a:latin typeface="Lucida Bright" panose="02040602050505020304" pitchFamily="18" charset="77"/>
              </a:rPr>
              <a:t>LLMs on the back end</a:t>
            </a:r>
            <a:endParaRPr lang="en-US" sz="4800" dirty="0">
              <a:solidFill>
                <a:schemeClr val="accent1">
                  <a:lumMod val="60000"/>
                  <a:lumOff val="40000"/>
                </a:schemeClr>
              </a:solidFill>
              <a:latin typeface="Lucida Bright" panose="02040602050505020304" pitchFamily="18" charset="77"/>
            </a:endParaRPr>
          </a:p>
        </p:txBody>
      </p:sp>
      <p:sp>
        <p:nvSpPr>
          <p:cNvPr id="3" name="Content Placeholder 2">
            <a:extLst>
              <a:ext uri="{FF2B5EF4-FFF2-40B4-BE49-F238E27FC236}">
                <a16:creationId xmlns:a16="http://schemas.microsoft.com/office/drawing/2014/main" id="{9E01B208-51D9-3DB8-4DE8-5C409C5B5BD1}"/>
              </a:ext>
            </a:extLst>
          </p:cNvPr>
          <p:cNvSpPr>
            <a:spLocks noGrp="1"/>
          </p:cNvSpPr>
          <p:nvPr>
            <p:ph idx="1"/>
          </p:nvPr>
        </p:nvSpPr>
        <p:spPr>
          <a:xfrm>
            <a:off x="-1" y="1021978"/>
            <a:ext cx="12191999" cy="757130"/>
          </a:xfrm>
        </p:spPr>
        <p:txBody>
          <a:bodyPr lIns="182880" tIns="182880" rIns="182880" bIns="182880">
            <a:spAutoFit/>
          </a:bodyPr>
          <a:lstStyle/>
          <a:p>
            <a:pPr marL="0" indent="0">
              <a:buNone/>
            </a:pPr>
            <a:r>
              <a:rPr lang="en-US" dirty="0">
                <a:solidFill>
                  <a:schemeClr val="bg1"/>
                </a:solidFill>
                <a:latin typeface="Lucida Bright" panose="02040602050505020304" pitchFamily="18" charset="77"/>
              </a:rPr>
              <a:t>Exploring LLMs, System prompts, Temperature</a:t>
            </a:r>
          </a:p>
        </p:txBody>
      </p:sp>
      <p:pic>
        <p:nvPicPr>
          <p:cNvPr id="5" name="Picture 4">
            <a:extLst>
              <a:ext uri="{FF2B5EF4-FFF2-40B4-BE49-F238E27FC236}">
                <a16:creationId xmlns:a16="http://schemas.microsoft.com/office/drawing/2014/main" id="{D0364104-58B9-F5CA-148F-F8AD54155E2F}"/>
              </a:ext>
            </a:extLst>
          </p:cNvPr>
          <p:cNvPicPr>
            <a:picLocks noChangeAspect="1"/>
          </p:cNvPicPr>
          <p:nvPr/>
        </p:nvPicPr>
        <p:blipFill>
          <a:blip r:embed="rId3"/>
          <a:stretch>
            <a:fillRect/>
          </a:stretch>
        </p:blipFill>
        <p:spPr>
          <a:xfrm>
            <a:off x="106018" y="23726"/>
            <a:ext cx="11608904" cy="6834274"/>
          </a:xfrm>
          <a:prstGeom prst="rect">
            <a:avLst/>
          </a:prstGeom>
        </p:spPr>
      </p:pic>
    </p:spTree>
    <p:extLst>
      <p:ext uri="{BB962C8B-B14F-4D97-AF65-F5344CB8AC3E}">
        <p14:creationId xmlns:p14="http://schemas.microsoft.com/office/powerpoint/2010/main" val="143417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19045-F56B-930E-80E0-DE3B3F97DF16}"/>
              </a:ext>
            </a:extLst>
          </p:cNvPr>
          <p:cNvSpPr>
            <a:spLocks noGrp="1"/>
          </p:cNvSpPr>
          <p:nvPr>
            <p:ph type="ctrTitle"/>
          </p:nvPr>
        </p:nvSpPr>
        <p:spPr>
          <a:xfrm>
            <a:off x="0" y="2207026"/>
            <a:ext cx="12192000" cy="1240596"/>
          </a:xfrm>
        </p:spPr>
        <p:txBody>
          <a:bodyPr lIns="182880" tIns="91440" rIns="182880" bIns="91440" anchor="t" anchorCtr="0">
            <a:spAutoFit/>
          </a:bodyPr>
          <a:lstStyle/>
          <a:p>
            <a:pPr>
              <a:lnSpc>
                <a:spcPts val="9200"/>
              </a:lnSpc>
              <a:spcBef>
                <a:spcPts val="0"/>
              </a:spcBef>
            </a:pPr>
            <a:r>
              <a:rPr lang="en-US" dirty="0">
                <a:solidFill>
                  <a:schemeClr val="bg1"/>
                </a:solidFill>
                <a:latin typeface="Lucida Bright" panose="02040602050505020304" pitchFamily="18" charset="77"/>
              </a:rPr>
              <a:t>Break</a:t>
            </a:r>
          </a:p>
        </p:txBody>
      </p:sp>
      <p:sp>
        <p:nvSpPr>
          <p:cNvPr id="6" name="Content Placeholder 2">
            <a:extLst>
              <a:ext uri="{FF2B5EF4-FFF2-40B4-BE49-F238E27FC236}">
                <a16:creationId xmlns:a16="http://schemas.microsoft.com/office/drawing/2014/main" id="{5E062D24-C9BC-942C-58F7-7B4E3EBA05F6}"/>
              </a:ext>
            </a:extLst>
          </p:cNvPr>
          <p:cNvSpPr txBox="1">
            <a:spLocks/>
          </p:cNvSpPr>
          <p:nvPr/>
        </p:nvSpPr>
        <p:spPr>
          <a:xfrm>
            <a:off x="-17934" y="4679575"/>
            <a:ext cx="12191999" cy="701731"/>
          </a:xfrm>
          <a:prstGeom prst="rect">
            <a:avLst/>
          </a:prstGeom>
        </p:spPr>
        <p:txBody>
          <a:bodyPr vert="horz" lIns="182880" tIns="182880" rIns="182880" bIns="18288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schemeClr val="bg1"/>
                </a:solidFill>
                <a:latin typeface="Lucida Bright" panose="02040602050505020304" pitchFamily="18" charset="77"/>
              </a:rPr>
              <a:t>Back in 10 minutes?</a:t>
            </a:r>
          </a:p>
        </p:txBody>
      </p:sp>
    </p:spTree>
    <p:extLst>
      <p:ext uri="{BB962C8B-B14F-4D97-AF65-F5344CB8AC3E}">
        <p14:creationId xmlns:p14="http://schemas.microsoft.com/office/powerpoint/2010/main" val="2003292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D2502-8C9C-B92F-4FE4-A40BF3FFF3C5}"/>
              </a:ext>
            </a:extLst>
          </p:cNvPr>
          <p:cNvSpPr>
            <a:spLocks noGrp="1"/>
          </p:cNvSpPr>
          <p:nvPr>
            <p:ph type="title"/>
          </p:nvPr>
        </p:nvSpPr>
        <p:spPr>
          <a:xfrm>
            <a:off x="0" y="24366"/>
            <a:ext cx="12192000" cy="1698927"/>
          </a:xfrm>
        </p:spPr>
        <p:txBody>
          <a:bodyPr wrap="square" lIns="182880" tIns="182880" rIns="182880" bIns="182880">
            <a:spAutoFit/>
          </a:bodyPr>
          <a:lstStyle/>
          <a:p>
            <a:r>
              <a:rPr lang="en-US" sz="4800" dirty="0">
                <a:solidFill>
                  <a:schemeClr val="bg1"/>
                </a:solidFill>
                <a:latin typeface="Lucida Bright" panose="02040602050505020304" pitchFamily="18" charset="77"/>
              </a:rPr>
              <a:t>Week 2 – The Internet, Webpages, &amp;</a:t>
            </a:r>
            <a:br>
              <a:rPr lang="en-US" sz="4800" dirty="0">
                <a:solidFill>
                  <a:schemeClr val="bg1"/>
                </a:solidFill>
                <a:latin typeface="Lucida Bright" panose="02040602050505020304" pitchFamily="18" charset="77"/>
              </a:rPr>
            </a:br>
            <a:r>
              <a:rPr lang="en-US" sz="4800" dirty="0">
                <a:solidFill>
                  <a:schemeClr val="bg1"/>
                </a:solidFill>
                <a:latin typeface="Lucida Bright" panose="02040602050505020304" pitchFamily="18" charset="77"/>
              </a:rPr>
              <a:t>               Cybersecurity</a:t>
            </a:r>
          </a:p>
        </p:txBody>
      </p:sp>
      <p:sp>
        <p:nvSpPr>
          <p:cNvPr id="3" name="Content Placeholder 2">
            <a:extLst>
              <a:ext uri="{FF2B5EF4-FFF2-40B4-BE49-F238E27FC236}">
                <a16:creationId xmlns:a16="http://schemas.microsoft.com/office/drawing/2014/main" id="{9E01B208-51D9-3DB8-4DE8-5C409C5B5BD1}"/>
              </a:ext>
            </a:extLst>
          </p:cNvPr>
          <p:cNvSpPr>
            <a:spLocks noGrp="1"/>
          </p:cNvSpPr>
          <p:nvPr>
            <p:ph idx="1"/>
          </p:nvPr>
        </p:nvSpPr>
        <p:spPr>
          <a:xfrm>
            <a:off x="-1" y="1757083"/>
            <a:ext cx="12191999" cy="4885440"/>
          </a:xfrm>
        </p:spPr>
        <p:txBody>
          <a:bodyPr lIns="182880" tIns="182880" rIns="182880" bIns="182880">
            <a:spAutoFit/>
          </a:bodyPr>
          <a:lstStyle/>
          <a:p>
            <a:pPr marL="514350" indent="-514350">
              <a:buAutoNum type="arabicPeriod"/>
            </a:pPr>
            <a:r>
              <a:rPr lang="en-US" dirty="0">
                <a:solidFill>
                  <a:schemeClr val="bg1"/>
                </a:solidFill>
                <a:latin typeface="Lucida Bright" panose="02040602050505020304" pitchFamily="18" charset="77"/>
              </a:rPr>
              <a:t>How the Internet Works</a:t>
            </a:r>
          </a:p>
          <a:p>
            <a:pPr marL="514350" indent="-514350">
              <a:buAutoNum type="arabicPeriod"/>
            </a:pPr>
            <a:r>
              <a:rPr lang="en-US" dirty="0">
                <a:solidFill>
                  <a:schemeClr val="bg1"/>
                </a:solidFill>
                <a:latin typeface="Lucida Bright" panose="02040602050505020304" pitchFamily="18" charset="77"/>
              </a:rPr>
              <a:t>How web pages work</a:t>
            </a:r>
          </a:p>
          <a:p>
            <a:pPr marL="514350" indent="-514350">
              <a:buAutoNum type="arabicPeriod"/>
            </a:pPr>
            <a:r>
              <a:rPr lang="en-US" dirty="0">
                <a:solidFill>
                  <a:schemeClr val="bg1"/>
                </a:solidFill>
                <a:latin typeface="Lucida Bright" panose="02040602050505020304" pitchFamily="18" charset="77"/>
              </a:rPr>
              <a:t>Cybersecurity: Threat models, vectors, backups</a:t>
            </a:r>
          </a:p>
          <a:p>
            <a:pPr marL="514350" indent="-514350">
              <a:buFont typeface="Arial" panose="020B0604020202020204" pitchFamily="34" charset="0"/>
              <a:buAutoNum type="arabicPeriod"/>
            </a:pPr>
            <a:r>
              <a:rPr lang="en-US" dirty="0">
                <a:solidFill>
                  <a:schemeClr val="bg1"/>
                </a:solidFill>
                <a:latin typeface="Lucida Bright" panose="02040602050505020304" pitchFamily="18" charset="77"/>
              </a:rPr>
              <a:t>“Have I Been </a:t>
            </a:r>
            <a:r>
              <a:rPr lang="en-US" dirty="0" err="1">
                <a:solidFill>
                  <a:schemeClr val="bg1"/>
                </a:solidFill>
                <a:latin typeface="Lucida Bright" panose="02040602050505020304" pitchFamily="18" charset="77"/>
              </a:rPr>
              <a:t>Pwned</a:t>
            </a:r>
            <a:r>
              <a:rPr lang="en-US" dirty="0">
                <a:solidFill>
                  <a:schemeClr val="bg1"/>
                </a:solidFill>
                <a:latin typeface="Lucida Bright" panose="02040602050505020304" pitchFamily="18" charset="77"/>
              </a:rPr>
              <a:t>?” </a:t>
            </a:r>
            <a:r>
              <a:rPr lang="en-US" dirty="0">
                <a:solidFill>
                  <a:schemeClr val="accent1">
                    <a:lumMod val="60000"/>
                    <a:lumOff val="40000"/>
                  </a:schemeClr>
                </a:solidFill>
                <a:latin typeface="Lucida Bright" panose="02040602050505020304" pitchFamily="18" charset="77"/>
              </a:rPr>
              <a:t>[Activity]</a:t>
            </a:r>
          </a:p>
          <a:p>
            <a:pPr marL="514350" indent="-514350">
              <a:buAutoNum type="arabicPeriod"/>
            </a:pPr>
            <a:r>
              <a:rPr lang="en-US" dirty="0">
                <a:solidFill>
                  <a:schemeClr val="bg1"/>
                </a:solidFill>
                <a:latin typeface="Lucida Bright" panose="02040602050505020304" pitchFamily="18" charset="77"/>
              </a:rPr>
              <a:t>Password Managers </a:t>
            </a:r>
            <a:r>
              <a:rPr lang="en-US" dirty="0">
                <a:solidFill>
                  <a:schemeClr val="accent1">
                    <a:lumMod val="60000"/>
                    <a:lumOff val="40000"/>
                  </a:schemeClr>
                </a:solidFill>
                <a:latin typeface="Lucida Bright" panose="02040602050505020304" pitchFamily="18" charset="77"/>
              </a:rPr>
              <a:t>[Demo]</a:t>
            </a:r>
          </a:p>
          <a:p>
            <a:pPr marL="514350" indent="-514350">
              <a:buAutoNum type="arabicPeriod"/>
            </a:pPr>
            <a:r>
              <a:rPr lang="en-US" dirty="0">
                <a:solidFill>
                  <a:schemeClr val="accent1">
                    <a:lumMod val="60000"/>
                    <a:lumOff val="40000"/>
                  </a:schemeClr>
                </a:solidFill>
                <a:latin typeface="Lucida Bright" panose="02040602050505020304" pitchFamily="18" charset="77"/>
              </a:rPr>
              <a:t>Break</a:t>
            </a:r>
          </a:p>
          <a:p>
            <a:pPr marL="514350" indent="-514350">
              <a:buAutoNum type="arabicPeriod"/>
            </a:pPr>
            <a:r>
              <a:rPr lang="en-US" dirty="0">
                <a:solidFill>
                  <a:schemeClr val="bg1"/>
                </a:solidFill>
                <a:latin typeface="Lucida Bright" panose="02040602050505020304" pitchFamily="18" charset="77"/>
              </a:rPr>
              <a:t>Programming: Random numbers (</a:t>
            </a:r>
            <a:r>
              <a:rPr lang="en-US" i="1" dirty="0">
                <a:solidFill>
                  <a:schemeClr val="accent1">
                    <a:lumMod val="60000"/>
                    <a:lumOff val="40000"/>
                  </a:schemeClr>
                </a:solidFill>
                <a:latin typeface="Lucida Bright" panose="02040602050505020304" pitchFamily="18" charset="77"/>
                <a:hlinkClick r:id="rId3">
                  <a:extLst>
                    <a:ext uri="{A12FA001-AC4F-418D-AE19-62706E023703}">
                      <ahyp:hlinkClr xmlns:ahyp="http://schemas.microsoft.com/office/drawing/2018/hyperlinkcolor" val="tx"/>
                    </a:ext>
                  </a:extLst>
                </a:hlinkClick>
              </a:rPr>
              <a:t>pickcode.io</a:t>
            </a:r>
            <a:r>
              <a:rPr lang="en-US" dirty="0">
                <a:solidFill>
                  <a:schemeClr val="bg1"/>
                </a:solidFill>
                <a:latin typeface="Lucida Bright" panose="02040602050505020304" pitchFamily="18" charset="77"/>
              </a:rPr>
              <a:t>)</a:t>
            </a:r>
          </a:p>
          <a:p>
            <a:pPr marL="514350" indent="-514350">
              <a:buAutoNum type="arabicPeriod"/>
            </a:pPr>
            <a:r>
              <a:rPr lang="en-US" dirty="0">
                <a:solidFill>
                  <a:schemeClr val="bg1"/>
                </a:solidFill>
                <a:latin typeface="Lucida Bright" panose="02040602050505020304" pitchFamily="18" charset="77"/>
              </a:rPr>
              <a:t>Making decisions:                        </a:t>
            </a:r>
            <a:r>
              <a:rPr lang="en-US" dirty="0">
                <a:solidFill>
                  <a:schemeClr val="accent1">
                    <a:lumMod val="60000"/>
                    <a:lumOff val="40000"/>
                  </a:schemeClr>
                </a:solidFill>
                <a:latin typeface="Menlo" panose="020B0609030804020204" pitchFamily="49" charset="0"/>
                <a:ea typeface="Menlo" panose="020B0609030804020204" pitchFamily="49" charset="0"/>
                <a:cs typeface="Menlo" panose="020B0609030804020204" pitchFamily="49" charset="0"/>
              </a:rPr>
              <a:t>if-else</a:t>
            </a:r>
            <a:endParaRPr lang="en-US" dirty="0">
              <a:solidFill>
                <a:schemeClr val="accent1">
                  <a:lumMod val="60000"/>
                  <a:lumOff val="40000"/>
                </a:schemeClr>
              </a:solidFill>
              <a:latin typeface="Lucida Bright" panose="02040602050505020304" pitchFamily="18" charset="77"/>
            </a:endParaRPr>
          </a:p>
          <a:p>
            <a:pPr marL="514350" indent="-514350">
              <a:buAutoNum type="arabicPeriod"/>
            </a:pPr>
            <a:r>
              <a:rPr lang="en-US" dirty="0">
                <a:solidFill>
                  <a:schemeClr val="bg1"/>
                </a:solidFill>
                <a:latin typeface="Lucida Bright" panose="02040602050505020304" pitchFamily="18" charset="77"/>
              </a:rPr>
              <a:t>Programming assignments: Magic 8 Ball, Guess A Number</a:t>
            </a:r>
          </a:p>
        </p:txBody>
      </p:sp>
    </p:spTree>
    <p:extLst>
      <p:ext uri="{BB962C8B-B14F-4D97-AF65-F5344CB8AC3E}">
        <p14:creationId xmlns:p14="http://schemas.microsoft.com/office/powerpoint/2010/main" val="41955005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D2502-8C9C-B92F-4FE4-A40BF3FFF3C5}"/>
              </a:ext>
            </a:extLst>
          </p:cNvPr>
          <p:cNvSpPr>
            <a:spLocks noGrp="1"/>
          </p:cNvSpPr>
          <p:nvPr>
            <p:ph type="title"/>
          </p:nvPr>
        </p:nvSpPr>
        <p:spPr>
          <a:xfrm>
            <a:off x="0" y="-1825"/>
            <a:ext cx="12192000" cy="1034129"/>
          </a:xfrm>
        </p:spPr>
        <p:txBody>
          <a:bodyPr wrap="square" lIns="182880" tIns="182880" rIns="182880" bIns="182880">
            <a:spAutoFit/>
          </a:bodyPr>
          <a:lstStyle/>
          <a:p>
            <a:r>
              <a:rPr lang="en-US" sz="4800" dirty="0">
                <a:solidFill>
                  <a:schemeClr val="bg1"/>
                </a:solidFill>
                <a:latin typeface="Lucida Bright" panose="02040602050505020304" pitchFamily="18" charset="77"/>
              </a:rPr>
              <a:t>Programming: Loops</a:t>
            </a:r>
          </a:p>
        </p:txBody>
      </p:sp>
      <p:sp>
        <p:nvSpPr>
          <p:cNvPr id="3" name="Content Placeholder 2">
            <a:extLst>
              <a:ext uri="{FF2B5EF4-FFF2-40B4-BE49-F238E27FC236}">
                <a16:creationId xmlns:a16="http://schemas.microsoft.com/office/drawing/2014/main" id="{9E01B208-51D9-3DB8-4DE8-5C409C5B5BD1}"/>
              </a:ext>
            </a:extLst>
          </p:cNvPr>
          <p:cNvSpPr>
            <a:spLocks noGrp="1"/>
          </p:cNvSpPr>
          <p:nvPr>
            <p:ph idx="1"/>
          </p:nvPr>
        </p:nvSpPr>
        <p:spPr>
          <a:xfrm>
            <a:off x="-1" y="1021978"/>
            <a:ext cx="12191999" cy="3853363"/>
          </a:xfrm>
        </p:spPr>
        <p:txBody>
          <a:bodyPr lIns="182880" tIns="182880" rIns="182880" bIns="182880">
            <a:spAutoFit/>
          </a:bodyPr>
          <a:lstStyle/>
          <a:p>
            <a:pPr marL="0" indent="0">
              <a:buNone/>
            </a:pPr>
            <a:r>
              <a:rPr lang="en-US" dirty="0">
                <a:solidFill>
                  <a:schemeClr val="bg1"/>
                </a:solidFill>
                <a:latin typeface="Lucida Bright" panose="02040602050505020304" pitchFamily="18" charset="77"/>
              </a:rPr>
              <a:t>Computers have output and input: </a:t>
            </a:r>
            <a:r>
              <a:rPr lang="en-US" dirty="0">
                <a:solidFill>
                  <a:schemeClr val="accent1">
                    <a:lumMod val="60000"/>
                    <a:lumOff val="40000"/>
                  </a:schemeClr>
                </a:solidFill>
                <a:latin typeface="Menlo" panose="020B0609030804020204" pitchFamily="49" charset="0"/>
                <a:ea typeface="Menlo" panose="020B0609030804020204" pitchFamily="49" charset="0"/>
                <a:cs typeface="Menlo" panose="020B0609030804020204" pitchFamily="49" charset="0"/>
              </a:rPr>
              <a:t>print()</a:t>
            </a:r>
            <a:r>
              <a:rPr lang="en-US" dirty="0">
                <a:solidFill>
                  <a:schemeClr val="bg1"/>
                </a:solidFill>
                <a:latin typeface="Menlo" panose="020B0609030804020204" pitchFamily="49" charset="0"/>
                <a:ea typeface="Menlo" panose="020B0609030804020204" pitchFamily="49" charset="0"/>
                <a:cs typeface="Menlo" panose="020B0609030804020204" pitchFamily="49" charset="0"/>
              </a:rPr>
              <a:t>, </a:t>
            </a:r>
            <a:r>
              <a:rPr lang="en-US" dirty="0">
                <a:solidFill>
                  <a:schemeClr val="accent1">
                    <a:lumMod val="60000"/>
                    <a:lumOff val="40000"/>
                  </a:schemeClr>
                </a:solidFill>
                <a:latin typeface="Menlo" panose="020B0609030804020204" pitchFamily="49" charset="0"/>
                <a:ea typeface="Menlo" panose="020B0609030804020204" pitchFamily="49" charset="0"/>
                <a:cs typeface="Menlo" panose="020B0609030804020204" pitchFamily="49" charset="0"/>
              </a:rPr>
              <a:t>input()</a:t>
            </a:r>
          </a:p>
          <a:p>
            <a:pPr marL="0" indent="0">
              <a:buNone/>
            </a:pPr>
            <a:endParaRPr lang="en-US" dirty="0">
              <a:solidFill>
                <a:schemeClr val="bg1"/>
              </a:solidFill>
              <a:latin typeface="Lucida Bright" panose="02040602050505020304" pitchFamily="18" charset="77"/>
            </a:endParaRPr>
          </a:p>
          <a:p>
            <a:pPr marL="0" indent="0">
              <a:buNone/>
            </a:pPr>
            <a:r>
              <a:rPr lang="en-US" dirty="0">
                <a:solidFill>
                  <a:schemeClr val="bg1"/>
                </a:solidFill>
                <a:latin typeface="Lucida Bright" panose="02040602050505020304" pitchFamily="18" charset="77"/>
              </a:rPr>
              <a:t>Computers can calculate w/ numbers:    </a:t>
            </a:r>
            <a:r>
              <a:rPr lang="en-US" dirty="0">
                <a:solidFill>
                  <a:schemeClr val="accent1">
                    <a:lumMod val="60000"/>
                    <a:lumOff val="40000"/>
                  </a:schemeClr>
                </a:solidFill>
                <a:latin typeface="Menlo" panose="020B0609030804020204" pitchFamily="49" charset="0"/>
                <a:ea typeface="Menlo" panose="020B0609030804020204" pitchFamily="49" charset="0"/>
                <a:cs typeface="Menlo" panose="020B0609030804020204" pitchFamily="49" charset="0"/>
              </a:rPr>
              <a:t>age = age + 1</a:t>
            </a:r>
          </a:p>
          <a:p>
            <a:pPr marL="0" indent="0">
              <a:buNone/>
            </a:pPr>
            <a:endParaRPr lang="en-US" dirty="0">
              <a:solidFill>
                <a:schemeClr val="bg1"/>
              </a:solidFill>
              <a:latin typeface="Lucida Bright" panose="02040602050505020304" pitchFamily="18" charset="77"/>
            </a:endParaRPr>
          </a:p>
          <a:p>
            <a:pPr marL="0" indent="0">
              <a:buNone/>
            </a:pPr>
            <a:r>
              <a:rPr lang="en-US" dirty="0">
                <a:solidFill>
                  <a:schemeClr val="bg1"/>
                </a:solidFill>
                <a:latin typeface="Lucida Bright" panose="02040602050505020304" pitchFamily="18" charset="77"/>
              </a:rPr>
              <a:t>Computers can make decisions: </a:t>
            </a:r>
            <a:r>
              <a:rPr lang="en-US" dirty="0">
                <a:solidFill>
                  <a:schemeClr val="accent1">
                    <a:lumMod val="60000"/>
                    <a:lumOff val="40000"/>
                  </a:schemeClr>
                </a:solidFill>
                <a:latin typeface="Menlo" panose="020B0609030804020204" pitchFamily="49" charset="0"/>
                <a:ea typeface="Menlo" panose="020B0609030804020204" pitchFamily="49" charset="0"/>
                <a:cs typeface="Menlo" panose="020B0609030804020204" pitchFamily="49" charset="0"/>
              </a:rPr>
              <a:t>if-else</a:t>
            </a:r>
            <a:r>
              <a:rPr lang="en-US" dirty="0">
                <a:solidFill>
                  <a:schemeClr val="bg1"/>
                </a:solidFill>
                <a:latin typeface="Lucida Bright" panose="02040602050505020304" pitchFamily="18" charset="77"/>
              </a:rPr>
              <a:t> statements</a:t>
            </a:r>
          </a:p>
          <a:p>
            <a:pPr marL="0" indent="0">
              <a:buNone/>
            </a:pPr>
            <a:endParaRPr lang="en-US" dirty="0">
              <a:solidFill>
                <a:schemeClr val="bg1"/>
              </a:solidFill>
              <a:latin typeface="Lucida Bright" panose="02040602050505020304" pitchFamily="18" charset="77"/>
            </a:endParaRPr>
          </a:p>
          <a:p>
            <a:pPr marL="0" indent="0">
              <a:buNone/>
            </a:pPr>
            <a:r>
              <a:rPr lang="en-US" dirty="0">
                <a:solidFill>
                  <a:schemeClr val="bg1"/>
                </a:solidFill>
                <a:latin typeface="Lucida Bright" panose="02040602050505020304" pitchFamily="18" charset="77"/>
              </a:rPr>
              <a:t>Computers can </a:t>
            </a:r>
            <a:r>
              <a:rPr lang="en-US" i="1" dirty="0">
                <a:solidFill>
                  <a:schemeClr val="bg1"/>
                </a:solidFill>
                <a:latin typeface="Lucida Bright" panose="02040602050505020304" pitchFamily="18" charset="77"/>
              </a:rPr>
              <a:t>loop</a:t>
            </a:r>
            <a:r>
              <a:rPr lang="en-US" dirty="0">
                <a:solidFill>
                  <a:schemeClr val="bg1"/>
                </a:solidFill>
                <a:latin typeface="Lucida Bright" panose="02040602050505020304" pitchFamily="18" charset="77"/>
              </a:rPr>
              <a:t>, repeating blocks of code: </a:t>
            </a:r>
            <a:r>
              <a:rPr lang="en-US" dirty="0">
                <a:solidFill>
                  <a:schemeClr val="accent1">
                    <a:lumMod val="60000"/>
                    <a:lumOff val="40000"/>
                  </a:schemeClr>
                </a:solidFill>
                <a:latin typeface="Menlo" panose="020B0609030804020204" pitchFamily="49" charset="0"/>
                <a:ea typeface="Menlo" panose="020B0609030804020204" pitchFamily="49" charset="0"/>
                <a:cs typeface="Menlo" panose="020B0609030804020204" pitchFamily="49" charset="0"/>
              </a:rPr>
              <a:t>for</a:t>
            </a:r>
            <a:r>
              <a:rPr lang="en-US" dirty="0">
                <a:solidFill>
                  <a:schemeClr val="bg1"/>
                </a:solidFill>
                <a:latin typeface="Lucida Bright" panose="02040602050505020304" pitchFamily="18" charset="77"/>
              </a:rPr>
              <a:t> statements</a:t>
            </a:r>
          </a:p>
        </p:txBody>
      </p:sp>
    </p:spTree>
    <p:extLst>
      <p:ext uri="{BB962C8B-B14F-4D97-AF65-F5344CB8AC3E}">
        <p14:creationId xmlns:p14="http://schemas.microsoft.com/office/powerpoint/2010/main" val="27333256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D2502-8C9C-B92F-4FE4-A40BF3FFF3C5}"/>
              </a:ext>
            </a:extLst>
          </p:cNvPr>
          <p:cNvSpPr>
            <a:spLocks noGrp="1"/>
          </p:cNvSpPr>
          <p:nvPr>
            <p:ph type="title"/>
          </p:nvPr>
        </p:nvSpPr>
        <p:spPr>
          <a:xfrm>
            <a:off x="0" y="-1825"/>
            <a:ext cx="12192000" cy="1034129"/>
          </a:xfrm>
        </p:spPr>
        <p:txBody>
          <a:bodyPr wrap="square" lIns="182880" tIns="182880" rIns="182880" bIns="182880">
            <a:spAutoFit/>
          </a:bodyPr>
          <a:lstStyle/>
          <a:p>
            <a:r>
              <a:rPr lang="en-US" sz="4800" dirty="0">
                <a:solidFill>
                  <a:schemeClr val="bg1"/>
                </a:solidFill>
                <a:latin typeface="Lucida Bright" panose="02040602050505020304" pitchFamily="18" charset="77"/>
              </a:rPr>
              <a:t>Programming – Random Numbers</a:t>
            </a:r>
          </a:p>
        </p:txBody>
      </p:sp>
      <p:sp>
        <p:nvSpPr>
          <p:cNvPr id="3" name="Content Placeholder 2">
            <a:extLst>
              <a:ext uri="{FF2B5EF4-FFF2-40B4-BE49-F238E27FC236}">
                <a16:creationId xmlns:a16="http://schemas.microsoft.com/office/drawing/2014/main" id="{9E01B208-51D9-3DB8-4DE8-5C409C5B5BD1}"/>
              </a:ext>
            </a:extLst>
          </p:cNvPr>
          <p:cNvSpPr>
            <a:spLocks noGrp="1"/>
          </p:cNvSpPr>
          <p:nvPr>
            <p:ph idx="1"/>
          </p:nvPr>
        </p:nvSpPr>
        <p:spPr>
          <a:xfrm>
            <a:off x="-1" y="1021978"/>
            <a:ext cx="12191999" cy="1144929"/>
          </a:xfrm>
        </p:spPr>
        <p:txBody>
          <a:bodyPr lIns="182880" tIns="182880" rIns="182880" bIns="182880">
            <a:spAutoFit/>
          </a:bodyPr>
          <a:lstStyle/>
          <a:p>
            <a:pPr marL="0" indent="0">
              <a:buNone/>
            </a:pPr>
            <a:r>
              <a:rPr lang="en-US" dirty="0">
                <a:solidFill>
                  <a:schemeClr val="bg1"/>
                </a:solidFill>
                <a:latin typeface="Lucida Bright" panose="02040602050505020304" pitchFamily="18" charset="77"/>
              </a:rPr>
              <a:t>It’s often useful to have the computer “pick a number” from a given range of numbers.</a:t>
            </a:r>
          </a:p>
        </p:txBody>
      </p:sp>
      <p:sp>
        <p:nvSpPr>
          <p:cNvPr id="4" name="TextBox 3">
            <a:extLst>
              <a:ext uri="{FF2B5EF4-FFF2-40B4-BE49-F238E27FC236}">
                <a16:creationId xmlns:a16="http://schemas.microsoft.com/office/drawing/2014/main" id="{2EB2C55A-04F5-B638-6AEB-FD8559C87C8D}"/>
              </a:ext>
            </a:extLst>
          </p:cNvPr>
          <p:cNvSpPr txBox="1"/>
          <p:nvPr/>
        </p:nvSpPr>
        <p:spPr>
          <a:xfrm>
            <a:off x="824753" y="2348753"/>
            <a:ext cx="10470775" cy="3785652"/>
          </a:xfrm>
          <a:prstGeom prst="rect">
            <a:avLst/>
          </a:prstGeom>
          <a:solidFill>
            <a:schemeClr val="tx2">
              <a:lumMod val="40000"/>
              <a:lumOff val="60000"/>
            </a:schemeClr>
          </a:solidFill>
        </p:spPr>
        <p:txBody>
          <a:bodyPr wrap="square" rtlCol="0">
            <a:spAutoFit/>
          </a:bodyPr>
          <a:lstStyle/>
          <a:p>
            <a:r>
              <a:rPr lang="en-US" sz="2400" dirty="0">
                <a:latin typeface="Menlo" panose="020B0609030804020204" pitchFamily="49" charset="0"/>
                <a:ea typeface="Menlo" panose="020B0609030804020204" pitchFamily="49" charset="0"/>
                <a:cs typeface="Menlo" panose="020B0609030804020204" pitchFamily="49" charset="0"/>
              </a:rPr>
              <a:t>import random</a:t>
            </a:r>
          </a:p>
          <a:p>
            <a:endParaRPr lang="en-US" sz="2400" dirty="0">
              <a:latin typeface="Menlo" panose="020B0609030804020204" pitchFamily="49" charset="0"/>
              <a:ea typeface="Menlo" panose="020B0609030804020204" pitchFamily="49" charset="0"/>
              <a:cs typeface="Menlo" panose="020B0609030804020204" pitchFamily="49" charset="0"/>
            </a:endParaRPr>
          </a:p>
          <a:p>
            <a:r>
              <a:rPr lang="en-US" sz="2400" dirty="0">
                <a:latin typeface="Menlo" panose="020B0609030804020204" pitchFamily="49" charset="0"/>
                <a:ea typeface="Menlo" panose="020B0609030804020204" pitchFamily="49" charset="0"/>
                <a:cs typeface="Menlo" panose="020B0609030804020204" pitchFamily="49" charset="0"/>
              </a:rPr>
              <a:t>def main():</a:t>
            </a:r>
          </a:p>
          <a:p>
            <a:r>
              <a:rPr lang="en-US" sz="2400" dirty="0">
                <a:latin typeface="Menlo" panose="020B0609030804020204" pitchFamily="49" charset="0"/>
                <a:ea typeface="Menlo" panose="020B0609030804020204" pitchFamily="49" charset="0"/>
                <a:cs typeface="Menlo" panose="020B0609030804020204" pitchFamily="49" charset="0"/>
              </a:rPr>
              <a:t>    # Make a random integer from 0-9</a:t>
            </a:r>
          </a:p>
          <a:p>
            <a:r>
              <a:rPr lang="en-US" sz="2400" dirty="0">
                <a:latin typeface="Menlo" panose="020B0609030804020204" pitchFamily="49" charset="0"/>
                <a:ea typeface="Menlo" panose="020B0609030804020204" pitchFamily="49" charset="0"/>
                <a:cs typeface="Menlo" panose="020B0609030804020204" pitchFamily="49" charset="0"/>
              </a:rPr>
              <a:t>    </a:t>
            </a:r>
            <a:r>
              <a:rPr lang="en-US" sz="2400" dirty="0" err="1">
                <a:latin typeface="Menlo" panose="020B0609030804020204" pitchFamily="49" charset="0"/>
                <a:ea typeface="Menlo" panose="020B0609030804020204" pitchFamily="49" charset="0"/>
                <a:cs typeface="Menlo" panose="020B0609030804020204" pitchFamily="49" charset="0"/>
              </a:rPr>
              <a:t>randnum</a:t>
            </a:r>
            <a:r>
              <a:rPr lang="en-US" sz="2400" dirty="0">
                <a:latin typeface="Menlo" panose="020B0609030804020204" pitchFamily="49" charset="0"/>
                <a:ea typeface="Menlo" panose="020B0609030804020204" pitchFamily="49" charset="0"/>
                <a:cs typeface="Menlo" panose="020B0609030804020204" pitchFamily="49" charset="0"/>
              </a:rPr>
              <a:t> = </a:t>
            </a:r>
            <a:r>
              <a:rPr lang="en-US" sz="2400" dirty="0" err="1">
                <a:latin typeface="Menlo" panose="020B0609030804020204" pitchFamily="49" charset="0"/>
                <a:ea typeface="Menlo" panose="020B0609030804020204" pitchFamily="49" charset="0"/>
                <a:cs typeface="Menlo" panose="020B0609030804020204" pitchFamily="49" charset="0"/>
              </a:rPr>
              <a:t>random.randrange</a:t>
            </a:r>
            <a:r>
              <a:rPr lang="en-US" sz="2400" dirty="0">
                <a:latin typeface="Menlo" panose="020B0609030804020204" pitchFamily="49" charset="0"/>
                <a:ea typeface="Menlo" panose="020B0609030804020204" pitchFamily="49" charset="0"/>
                <a:cs typeface="Menlo" panose="020B0609030804020204" pitchFamily="49" charset="0"/>
              </a:rPr>
              <a:t>(10)</a:t>
            </a:r>
          </a:p>
          <a:p>
            <a:r>
              <a:rPr lang="en-US" sz="2400" dirty="0">
                <a:latin typeface="Menlo" panose="020B0609030804020204" pitchFamily="49" charset="0"/>
                <a:ea typeface="Menlo" panose="020B0609030804020204" pitchFamily="49" charset="0"/>
                <a:cs typeface="Menlo" panose="020B0609030804020204" pitchFamily="49" charset="0"/>
              </a:rPr>
              <a:t>    print(</a:t>
            </a:r>
            <a:r>
              <a:rPr lang="en-US" sz="2400" dirty="0" err="1">
                <a:latin typeface="Menlo" panose="020B0609030804020204" pitchFamily="49" charset="0"/>
                <a:ea typeface="Menlo" panose="020B0609030804020204" pitchFamily="49" charset="0"/>
                <a:cs typeface="Menlo" panose="020B0609030804020204" pitchFamily="49" charset="0"/>
              </a:rPr>
              <a:t>randnum</a:t>
            </a:r>
            <a:r>
              <a:rPr lang="en-US" sz="2400" dirty="0">
                <a:latin typeface="Menlo" panose="020B0609030804020204" pitchFamily="49" charset="0"/>
                <a:ea typeface="Menlo" panose="020B0609030804020204" pitchFamily="49" charset="0"/>
                <a:cs typeface="Menlo" panose="020B0609030804020204" pitchFamily="49" charset="0"/>
              </a:rPr>
              <a:t>, "is between 0 and 9")</a:t>
            </a:r>
          </a:p>
          <a:p>
            <a:r>
              <a:rPr lang="en-US" sz="2400" dirty="0">
                <a:latin typeface="Menlo" panose="020B0609030804020204" pitchFamily="49" charset="0"/>
                <a:ea typeface="Menlo" panose="020B0609030804020204" pitchFamily="49" charset="0"/>
                <a:cs typeface="Menlo" panose="020B0609030804020204" pitchFamily="49" charset="0"/>
              </a:rPr>
              <a:t>    </a:t>
            </a:r>
            <a:r>
              <a:rPr lang="en-US" sz="2400" dirty="0" err="1">
                <a:latin typeface="Menlo" panose="020B0609030804020204" pitchFamily="49" charset="0"/>
                <a:ea typeface="Menlo" panose="020B0609030804020204" pitchFamily="49" charset="0"/>
                <a:cs typeface="Menlo" panose="020B0609030804020204" pitchFamily="49" charset="0"/>
              </a:rPr>
              <a:t>randnum</a:t>
            </a:r>
            <a:r>
              <a:rPr lang="en-US" sz="2400" dirty="0">
                <a:latin typeface="Menlo" panose="020B0609030804020204" pitchFamily="49" charset="0"/>
                <a:ea typeface="Menlo" panose="020B0609030804020204" pitchFamily="49" charset="0"/>
                <a:cs typeface="Menlo" panose="020B0609030804020204" pitchFamily="49" charset="0"/>
              </a:rPr>
              <a:t> = </a:t>
            </a:r>
            <a:r>
              <a:rPr lang="en-US" sz="2400" dirty="0" err="1">
                <a:latin typeface="Menlo" panose="020B0609030804020204" pitchFamily="49" charset="0"/>
                <a:ea typeface="Menlo" panose="020B0609030804020204" pitchFamily="49" charset="0"/>
                <a:cs typeface="Menlo" panose="020B0609030804020204" pitchFamily="49" charset="0"/>
              </a:rPr>
              <a:t>random.randrange</a:t>
            </a:r>
            <a:r>
              <a:rPr lang="en-US" sz="2400" dirty="0">
                <a:latin typeface="Menlo" panose="020B0609030804020204" pitchFamily="49" charset="0"/>
                <a:ea typeface="Menlo" panose="020B0609030804020204" pitchFamily="49" charset="0"/>
                <a:cs typeface="Menlo" panose="020B0609030804020204" pitchFamily="49" charset="0"/>
              </a:rPr>
              <a:t>(100) + 1</a:t>
            </a:r>
          </a:p>
          <a:p>
            <a:r>
              <a:rPr lang="en-US" sz="2400" dirty="0">
                <a:latin typeface="Menlo" panose="020B0609030804020204" pitchFamily="49" charset="0"/>
                <a:ea typeface="Menlo" panose="020B0609030804020204" pitchFamily="49" charset="0"/>
                <a:cs typeface="Menlo" panose="020B0609030804020204" pitchFamily="49" charset="0"/>
              </a:rPr>
              <a:t>    print(</a:t>
            </a:r>
            <a:r>
              <a:rPr lang="en-US" sz="2400" dirty="0" err="1">
                <a:latin typeface="Menlo" panose="020B0609030804020204" pitchFamily="49" charset="0"/>
                <a:ea typeface="Menlo" panose="020B0609030804020204" pitchFamily="49" charset="0"/>
                <a:cs typeface="Menlo" panose="020B0609030804020204" pitchFamily="49" charset="0"/>
              </a:rPr>
              <a:t>randnum</a:t>
            </a:r>
            <a:r>
              <a:rPr lang="en-US" sz="2400" dirty="0">
                <a:latin typeface="Menlo" panose="020B0609030804020204" pitchFamily="49" charset="0"/>
                <a:ea typeface="Menlo" panose="020B0609030804020204" pitchFamily="49" charset="0"/>
                <a:cs typeface="Menlo" panose="020B0609030804020204" pitchFamily="49" charset="0"/>
              </a:rPr>
              <a:t>, ”is between 1 and 100")</a:t>
            </a:r>
          </a:p>
          <a:p>
            <a:endParaRPr lang="en-US" sz="2400" dirty="0">
              <a:latin typeface="Menlo" panose="020B0609030804020204" pitchFamily="49" charset="0"/>
              <a:ea typeface="Menlo" panose="020B0609030804020204" pitchFamily="49" charset="0"/>
              <a:cs typeface="Menlo" panose="020B0609030804020204" pitchFamily="49" charset="0"/>
            </a:endParaRPr>
          </a:p>
          <a:p>
            <a:r>
              <a:rPr lang="en-US" sz="2400" dirty="0">
                <a:latin typeface="Menlo" panose="020B0609030804020204" pitchFamily="49" charset="0"/>
                <a:ea typeface="Menlo" panose="020B0609030804020204" pitchFamily="49" charset="0"/>
                <a:cs typeface="Menlo" panose="020B0609030804020204" pitchFamily="49" charset="0"/>
              </a:rPr>
              <a:t>main()</a:t>
            </a:r>
          </a:p>
        </p:txBody>
      </p:sp>
    </p:spTree>
    <p:extLst>
      <p:ext uri="{BB962C8B-B14F-4D97-AF65-F5344CB8AC3E}">
        <p14:creationId xmlns:p14="http://schemas.microsoft.com/office/powerpoint/2010/main" val="2469243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86B4488-C93E-42EE-8B35-EBC05D3C6936}"/>
              </a:ext>
            </a:extLst>
          </p:cNvPr>
          <p:cNvSpPr txBox="1">
            <a:spLocks/>
          </p:cNvSpPr>
          <p:nvPr/>
        </p:nvSpPr>
        <p:spPr>
          <a:xfrm>
            <a:off x="0" y="-1825"/>
            <a:ext cx="12192000" cy="1034129"/>
          </a:xfrm>
          <a:prstGeom prst="rect">
            <a:avLst/>
          </a:prstGeom>
        </p:spPr>
        <p:txBody>
          <a:bodyPr vert="horz" wrap="square" lIns="182880" tIns="182880" rIns="182880" bIns="18288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a:solidFill>
                  <a:schemeClr val="bg1"/>
                </a:solidFill>
                <a:latin typeface="Lucida Bright" panose="02040602050505020304" pitchFamily="18" charset="77"/>
              </a:rPr>
              <a:t>Assignment: Guess a number</a:t>
            </a:r>
            <a:endParaRPr lang="en-US" sz="4800" dirty="0">
              <a:solidFill>
                <a:schemeClr val="bg1"/>
              </a:solidFill>
              <a:latin typeface="Lucida Bright" panose="02040602050505020304" pitchFamily="18" charset="77"/>
            </a:endParaRPr>
          </a:p>
        </p:txBody>
      </p:sp>
      <p:sp>
        <p:nvSpPr>
          <p:cNvPr id="10" name="Content Placeholder 2">
            <a:extLst>
              <a:ext uri="{FF2B5EF4-FFF2-40B4-BE49-F238E27FC236}">
                <a16:creationId xmlns:a16="http://schemas.microsoft.com/office/drawing/2014/main" id="{57664730-E6E4-6EF9-15FA-229008CB490F}"/>
              </a:ext>
            </a:extLst>
          </p:cNvPr>
          <p:cNvSpPr txBox="1">
            <a:spLocks/>
          </p:cNvSpPr>
          <p:nvPr/>
        </p:nvSpPr>
        <p:spPr>
          <a:xfrm>
            <a:off x="-1" y="1021978"/>
            <a:ext cx="12191999" cy="4632037"/>
          </a:xfrm>
          <a:prstGeom prst="rect">
            <a:avLst/>
          </a:prstGeom>
        </p:spPr>
        <p:txBody>
          <a:bodyPr vert="horz" lIns="182880" tIns="182880" rIns="182880" bIns="18288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bg1"/>
                </a:solidFill>
                <a:latin typeface="Lucida Bright" panose="02040602050505020304" pitchFamily="18" charset="77"/>
              </a:rPr>
              <a:t>Write a program </a:t>
            </a:r>
            <a:r>
              <a:rPr lang="en-US" dirty="0" err="1">
                <a:solidFill>
                  <a:schemeClr val="accent1">
                    <a:lumMod val="60000"/>
                    <a:lumOff val="40000"/>
                  </a:schemeClr>
                </a:solidFill>
                <a:latin typeface="Menlo" panose="020B0609030804020204" pitchFamily="49" charset="0"/>
                <a:ea typeface="Menlo" panose="020B0609030804020204" pitchFamily="49" charset="0"/>
                <a:cs typeface="Menlo" panose="020B0609030804020204" pitchFamily="49" charset="0"/>
              </a:rPr>
              <a:t>guess_a_number.py</a:t>
            </a:r>
            <a:r>
              <a:rPr lang="en-US" dirty="0">
                <a:solidFill>
                  <a:schemeClr val="accent1">
                    <a:lumMod val="60000"/>
                    <a:lumOff val="40000"/>
                  </a:schemeClr>
                </a:solidFill>
                <a:latin typeface="Menlo" panose="020B0609030804020204" pitchFamily="49" charset="0"/>
                <a:ea typeface="Menlo" panose="020B0609030804020204" pitchFamily="49" charset="0"/>
                <a:cs typeface="Menlo" panose="020B0609030804020204" pitchFamily="49" charset="0"/>
              </a:rPr>
              <a:t> </a:t>
            </a:r>
            <a:r>
              <a:rPr lang="en-US" dirty="0">
                <a:solidFill>
                  <a:schemeClr val="bg1"/>
                </a:solidFill>
                <a:latin typeface="Lucida Bright" panose="02040602050505020304" pitchFamily="18" charset="77"/>
              </a:rPr>
              <a:t>that:</a:t>
            </a:r>
            <a:br>
              <a:rPr lang="en-US" dirty="0">
                <a:solidFill>
                  <a:schemeClr val="bg1"/>
                </a:solidFill>
                <a:latin typeface="Lucida Bright" panose="02040602050505020304" pitchFamily="18" charset="77"/>
              </a:rPr>
            </a:br>
            <a:endParaRPr lang="en-US" dirty="0">
              <a:solidFill>
                <a:schemeClr val="bg1"/>
              </a:solidFill>
              <a:latin typeface="Lucida Bright" panose="02040602050505020304" pitchFamily="18" charset="77"/>
            </a:endParaRPr>
          </a:p>
          <a:p>
            <a:pPr marL="514350" indent="-514350">
              <a:buFont typeface="+mj-lt"/>
              <a:buAutoNum type="arabicPeriod"/>
            </a:pPr>
            <a:r>
              <a:rPr lang="en-US" dirty="0">
                <a:solidFill>
                  <a:schemeClr val="bg1"/>
                </a:solidFill>
                <a:latin typeface="Lucida Bright" panose="02040602050505020304" pitchFamily="18" charset="77"/>
              </a:rPr>
              <a:t>makes up a random number between 1 and 10 and saves it in a variable called </a:t>
            </a:r>
            <a:r>
              <a:rPr lang="en-US" dirty="0" err="1">
                <a:solidFill>
                  <a:schemeClr val="accent1">
                    <a:lumMod val="60000"/>
                    <a:lumOff val="40000"/>
                  </a:schemeClr>
                </a:solidFill>
                <a:latin typeface="Menlo" panose="020B0609030804020204" pitchFamily="49" charset="0"/>
                <a:ea typeface="Menlo" panose="020B0609030804020204" pitchFamily="49" charset="0"/>
                <a:cs typeface="Menlo" panose="020B0609030804020204" pitchFamily="49" charset="0"/>
              </a:rPr>
              <a:t>randnum</a:t>
            </a:r>
            <a:br>
              <a:rPr lang="en-US" dirty="0">
                <a:solidFill>
                  <a:schemeClr val="accent1">
                    <a:lumMod val="60000"/>
                    <a:lumOff val="40000"/>
                  </a:schemeClr>
                </a:solidFill>
                <a:latin typeface="Menlo" panose="020B0609030804020204" pitchFamily="49" charset="0"/>
                <a:ea typeface="Menlo" panose="020B0609030804020204" pitchFamily="49" charset="0"/>
                <a:cs typeface="Menlo" panose="020B0609030804020204" pitchFamily="49" charset="0"/>
              </a:rPr>
            </a:br>
            <a:endParaRPr lang="en-US" dirty="0">
              <a:solidFill>
                <a:schemeClr val="accent1">
                  <a:lumMod val="60000"/>
                  <a:lumOff val="40000"/>
                </a:schemeClr>
              </a:solidFill>
              <a:latin typeface="Menlo" panose="020B0609030804020204" pitchFamily="49" charset="0"/>
              <a:ea typeface="Menlo" panose="020B0609030804020204" pitchFamily="49" charset="0"/>
              <a:cs typeface="Menlo" panose="020B0609030804020204" pitchFamily="49" charset="0"/>
            </a:endParaRPr>
          </a:p>
          <a:p>
            <a:pPr marL="514350" indent="-514350">
              <a:buFont typeface="+mj-lt"/>
              <a:buAutoNum type="arabicPeriod"/>
            </a:pPr>
            <a:r>
              <a:rPr lang="en-US" dirty="0">
                <a:solidFill>
                  <a:schemeClr val="bg1"/>
                </a:solidFill>
                <a:latin typeface="Lucida Bright" panose="02040602050505020304" pitchFamily="18" charset="77"/>
              </a:rPr>
              <a:t>asks the user to guess the number (input a number and store it in a variable called </a:t>
            </a:r>
            <a:r>
              <a:rPr lang="en-US" dirty="0">
                <a:solidFill>
                  <a:schemeClr val="accent1">
                    <a:lumMod val="60000"/>
                    <a:lumOff val="40000"/>
                  </a:schemeClr>
                </a:solidFill>
                <a:latin typeface="Menlo" panose="020B0609030804020204" pitchFamily="49" charset="0"/>
                <a:ea typeface="Menlo" panose="020B0609030804020204" pitchFamily="49" charset="0"/>
                <a:cs typeface="Menlo" panose="020B0609030804020204" pitchFamily="49" charset="0"/>
              </a:rPr>
              <a:t>guess</a:t>
            </a:r>
            <a:br>
              <a:rPr lang="en-US" dirty="0">
                <a:solidFill>
                  <a:schemeClr val="accent1">
                    <a:lumMod val="60000"/>
                    <a:lumOff val="40000"/>
                  </a:schemeClr>
                </a:solidFill>
                <a:latin typeface="Menlo" panose="020B0609030804020204" pitchFamily="49" charset="0"/>
                <a:ea typeface="Menlo" panose="020B0609030804020204" pitchFamily="49" charset="0"/>
                <a:cs typeface="Menlo" panose="020B0609030804020204" pitchFamily="49" charset="0"/>
              </a:rPr>
            </a:br>
            <a:endParaRPr lang="en-US" dirty="0">
              <a:solidFill>
                <a:schemeClr val="accent1">
                  <a:lumMod val="60000"/>
                  <a:lumOff val="40000"/>
                </a:schemeClr>
              </a:solidFill>
              <a:latin typeface="Menlo" panose="020B0609030804020204" pitchFamily="49" charset="0"/>
              <a:ea typeface="Menlo" panose="020B0609030804020204" pitchFamily="49" charset="0"/>
              <a:cs typeface="Menlo" panose="020B0609030804020204" pitchFamily="49" charset="0"/>
            </a:endParaRPr>
          </a:p>
          <a:p>
            <a:pPr marL="514350" indent="-514350">
              <a:buFont typeface="+mj-lt"/>
              <a:buAutoNum type="arabicPeriod"/>
            </a:pPr>
            <a:r>
              <a:rPr lang="en-US" dirty="0">
                <a:solidFill>
                  <a:schemeClr val="bg1"/>
                </a:solidFill>
                <a:latin typeface="Lucida Bright" panose="02040602050505020304" pitchFamily="18" charset="77"/>
              </a:rPr>
              <a:t>prints out one of three messages, depending on whether they guessed too high, guessed too low, or if they got it.</a:t>
            </a:r>
          </a:p>
        </p:txBody>
      </p:sp>
    </p:spTree>
    <p:extLst>
      <p:ext uri="{BB962C8B-B14F-4D97-AF65-F5344CB8AC3E}">
        <p14:creationId xmlns:p14="http://schemas.microsoft.com/office/powerpoint/2010/main" val="23330333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D2502-8C9C-B92F-4FE4-A40BF3FFF3C5}"/>
              </a:ext>
            </a:extLst>
          </p:cNvPr>
          <p:cNvSpPr>
            <a:spLocks noGrp="1"/>
          </p:cNvSpPr>
          <p:nvPr>
            <p:ph type="title"/>
          </p:nvPr>
        </p:nvSpPr>
        <p:spPr>
          <a:xfrm>
            <a:off x="0" y="-1825"/>
            <a:ext cx="12192000" cy="1034129"/>
          </a:xfrm>
        </p:spPr>
        <p:txBody>
          <a:bodyPr wrap="square" lIns="182880" tIns="182880" rIns="182880" bIns="182880">
            <a:spAutoFit/>
          </a:bodyPr>
          <a:lstStyle/>
          <a:p>
            <a:r>
              <a:rPr lang="en-US" sz="4800" dirty="0">
                <a:solidFill>
                  <a:schemeClr val="bg1"/>
                </a:solidFill>
                <a:latin typeface="Lucida Bright" panose="02040602050505020304" pitchFamily="18" charset="77"/>
              </a:rPr>
              <a:t>Programming: Loops</a:t>
            </a:r>
          </a:p>
        </p:txBody>
      </p:sp>
      <p:sp>
        <p:nvSpPr>
          <p:cNvPr id="3" name="Content Placeholder 2">
            <a:extLst>
              <a:ext uri="{FF2B5EF4-FFF2-40B4-BE49-F238E27FC236}">
                <a16:creationId xmlns:a16="http://schemas.microsoft.com/office/drawing/2014/main" id="{9E01B208-51D9-3DB8-4DE8-5C409C5B5BD1}"/>
              </a:ext>
            </a:extLst>
          </p:cNvPr>
          <p:cNvSpPr>
            <a:spLocks noGrp="1"/>
          </p:cNvSpPr>
          <p:nvPr>
            <p:ph idx="1"/>
          </p:nvPr>
        </p:nvSpPr>
        <p:spPr>
          <a:xfrm>
            <a:off x="-1" y="1021978"/>
            <a:ext cx="12191999" cy="1144929"/>
          </a:xfrm>
        </p:spPr>
        <p:txBody>
          <a:bodyPr lIns="182880" tIns="182880" rIns="182880" bIns="182880">
            <a:spAutoFit/>
          </a:bodyPr>
          <a:lstStyle/>
          <a:p>
            <a:pPr marL="0" indent="0">
              <a:buNone/>
            </a:pPr>
            <a:r>
              <a:rPr lang="en-US" dirty="0">
                <a:solidFill>
                  <a:schemeClr val="bg1"/>
                </a:solidFill>
                <a:latin typeface="Lucida Bright" panose="02040602050505020304" pitchFamily="18" charset="77"/>
              </a:rPr>
              <a:t>There are actually a few different strategies for repeating a section of code, but the simplest for us, for now, is this:</a:t>
            </a:r>
          </a:p>
        </p:txBody>
      </p:sp>
      <p:sp>
        <p:nvSpPr>
          <p:cNvPr id="8" name="TextBox 7">
            <a:extLst>
              <a:ext uri="{FF2B5EF4-FFF2-40B4-BE49-F238E27FC236}">
                <a16:creationId xmlns:a16="http://schemas.microsoft.com/office/drawing/2014/main" id="{CF13C2A6-E13F-6DCD-4C23-7811EC671C3F}"/>
              </a:ext>
            </a:extLst>
          </p:cNvPr>
          <p:cNvSpPr txBox="1"/>
          <p:nvPr/>
        </p:nvSpPr>
        <p:spPr>
          <a:xfrm>
            <a:off x="824753" y="2348753"/>
            <a:ext cx="10470775" cy="3785652"/>
          </a:xfrm>
          <a:prstGeom prst="rect">
            <a:avLst/>
          </a:prstGeom>
          <a:solidFill>
            <a:schemeClr val="tx2">
              <a:lumMod val="40000"/>
              <a:lumOff val="60000"/>
            </a:schemeClr>
          </a:solidFill>
        </p:spPr>
        <p:txBody>
          <a:bodyPr wrap="square" rtlCol="0">
            <a:spAutoFit/>
          </a:bodyPr>
          <a:lstStyle/>
          <a:p>
            <a:r>
              <a:rPr lang="en-US" sz="2400" dirty="0">
                <a:latin typeface="Menlo" panose="020B0609030804020204" pitchFamily="49" charset="0"/>
                <a:ea typeface="Menlo" panose="020B0609030804020204" pitchFamily="49" charset="0"/>
                <a:cs typeface="Menlo" panose="020B0609030804020204" pitchFamily="49" charset="0"/>
              </a:rPr>
              <a:t>def main():</a:t>
            </a:r>
          </a:p>
          <a:p>
            <a:r>
              <a:rPr lang="en-US" sz="2400" dirty="0">
                <a:latin typeface="Menlo" panose="020B0609030804020204" pitchFamily="49" charset="0"/>
                <a:ea typeface="Menlo" panose="020B0609030804020204" pitchFamily="49" charset="0"/>
                <a:cs typeface="Menlo" panose="020B0609030804020204" pitchFamily="49" charset="0"/>
              </a:rPr>
              <a:t>    # Repeat something 20 times</a:t>
            </a:r>
          </a:p>
          <a:p>
            <a:r>
              <a:rPr lang="en-US" sz="2400" dirty="0">
                <a:latin typeface="Menlo" panose="020B0609030804020204" pitchFamily="49" charset="0"/>
                <a:ea typeface="Menlo" panose="020B0609030804020204" pitchFamily="49" charset="0"/>
                <a:cs typeface="Menlo" panose="020B0609030804020204" pitchFamily="49" charset="0"/>
              </a:rPr>
              <a:t>    for </a:t>
            </a:r>
            <a:r>
              <a:rPr lang="en-US" sz="2400" dirty="0" err="1">
                <a:latin typeface="Menlo" panose="020B0609030804020204" pitchFamily="49" charset="0"/>
                <a:ea typeface="Menlo" panose="020B0609030804020204" pitchFamily="49" charset="0"/>
                <a:cs typeface="Menlo" panose="020B0609030804020204" pitchFamily="49" charset="0"/>
              </a:rPr>
              <a:t>i</a:t>
            </a:r>
            <a:r>
              <a:rPr lang="en-US" sz="2400" dirty="0">
                <a:latin typeface="Menlo" panose="020B0609030804020204" pitchFamily="49" charset="0"/>
                <a:ea typeface="Menlo" panose="020B0609030804020204" pitchFamily="49" charset="0"/>
                <a:cs typeface="Menlo" panose="020B0609030804020204" pitchFamily="49" charset="0"/>
              </a:rPr>
              <a:t> in range(20):</a:t>
            </a:r>
          </a:p>
          <a:p>
            <a:r>
              <a:rPr lang="en-US" sz="2400" dirty="0">
                <a:latin typeface="Menlo" panose="020B0609030804020204" pitchFamily="49" charset="0"/>
                <a:ea typeface="Menlo" panose="020B0609030804020204" pitchFamily="49" charset="0"/>
                <a:cs typeface="Menlo" panose="020B0609030804020204" pitchFamily="49" charset="0"/>
              </a:rPr>
              <a:t>        print("Hi, Richard!")</a:t>
            </a:r>
          </a:p>
          <a:p>
            <a:endParaRPr lang="en-US" sz="2400" dirty="0">
              <a:latin typeface="Menlo" panose="020B0609030804020204" pitchFamily="49" charset="0"/>
              <a:ea typeface="Menlo" panose="020B0609030804020204" pitchFamily="49" charset="0"/>
              <a:cs typeface="Menlo" panose="020B0609030804020204" pitchFamily="49" charset="0"/>
            </a:endParaRPr>
          </a:p>
          <a:p>
            <a:r>
              <a:rPr lang="en-US" sz="2400" dirty="0">
                <a:latin typeface="Menlo" panose="020B0609030804020204" pitchFamily="49" charset="0"/>
                <a:ea typeface="Menlo" panose="020B0609030804020204" pitchFamily="49" charset="0"/>
                <a:cs typeface="Menlo" panose="020B0609030804020204" pitchFamily="49" charset="0"/>
              </a:rPr>
              <a:t>    # print the numbers from 1 to 100, inclusive</a:t>
            </a:r>
          </a:p>
          <a:p>
            <a:r>
              <a:rPr lang="en-US" sz="2400" dirty="0">
                <a:latin typeface="Menlo" panose="020B0609030804020204" pitchFamily="49" charset="0"/>
                <a:ea typeface="Menlo" panose="020B0609030804020204" pitchFamily="49" charset="0"/>
                <a:cs typeface="Menlo" panose="020B0609030804020204" pitchFamily="49" charset="0"/>
              </a:rPr>
              <a:t>    for x in range(1, 101):</a:t>
            </a:r>
          </a:p>
          <a:p>
            <a:r>
              <a:rPr lang="en-US" sz="2400" dirty="0">
                <a:latin typeface="Menlo" panose="020B0609030804020204" pitchFamily="49" charset="0"/>
                <a:ea typeface="Menlo" panose="020B0609030804020204" pitchFamily="49" charset="0"/>
                <a:cs typeface="Menlo" panose="020B0609030804020204" pitchFamily="49" charset="0"/>
              </a:rPr>
              <a:t>        print(x)</a:t>
            </a:r>
          </a:p>
          <a:p>
            <a:endParaRPr lang="en-US" sz="2400" dirty="0">
              <a:latin typeface="Menlo" panose="020B0609030804020204" pitchFamily="49" charset="0"/>
              <a:ea typeface="Menlo" panose="020B0609030804020204" pitchFamily="49" charset="0"/>
              <a:cs typeface="Menlo" panose="020B0609030804020204" pitchFamily="49" charset="0"/>
            </a:endParaRPr>
          </a:p>
          <a:p>
            <a:r>
              <a:rPr lang="en-US" sz="2400" dirty="0">
                <a:latin typeface="Menlo" panose="020B0609030804020204" pitchFamily="49" charset="0"/>
                <a:ea typeface="Menlo" panose="020B0609030804020204" pitchFamily="49" charset="0"/>
                <a:cs typeface="Menlo" panose="020B0609030804020204" pitchFamily="49" charset="0"/>
              </a:rPr>
              <a:t>main()</a:t>
            </a:r>
          </a:p>
        </p:txBody>
      </p:sp>
      <p:cxnSp>
        <p:nvCxnSpPr>
          <p:cNvPr id="5" name="Curved Connector 4">
            <a:extLst>
              <a:ext uri="{FF2B5EF4-FFF2-40B4-BE49-F238E27FC236}">
                <a16:creationId xmlns:a16="http://schemas.microsoft.com/office/drawing/2014/main" id="{1DA2F5FD-C840-C76C-A387-623285E574E6}"/>
              </a:ext>
            </a:extLst>
          </p:cNvPr>
          <p:cNvCxnSpPr>
            <a:cxnSpLocks/>
          </p:cNvCxnSpPr>
          <p:nvPr/>
        </p:nvCxnSpPr>
        <p:spPr>
          <a:xfrm rot="10800000" flipV="1">
            <a:off x="5224553" y="2484989"/>
            <a:ext cx="1742889" cy="883521"/>
          </a:xfrm>
          <a:prstGeom prst="curvedConnector3">
            <a:avLst/>
          </a:prstGeom>
          <a:ln w="38100">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9" name="Curved Connector 8">
            <a:extLst>
              <a:ext uri="{FF2B5EF4-FFF2-40B4-BE49-F238E27FC236}">
                <a16:creationId xmlns:a16="http://schemas.microsoft.com/office/drawing/2014/main" id="{2F55B8B0-ECB7-E4BD-99D5-999007333F06}"/>
              </a:ext>
            </a:extLst>
          </p:cNvPr>
          <p:cNvCxnSpPr>
            <a:cxnSpLocks/>
          </p:cNvCxnSpPr>
          <p:nvPr/>
        </p:nvCxnSpPr>
        <p:spPr>
          <a:xfrm rot="5400000" flipH="1" flipV="1">
            <a:off x="3969995" y="5040007"/>
            <a:ext cx="601358" cy="494628"/>
          </a:xfrm>
          <a:prstGeom prst="curvedConnector3">
            <a:avLst/>
          </a:prstGeom>
          <a:ln w="38100">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2" name="Curved Connector 11">
            <a:extLst>
              <a:ext uri="{FF2B5EF4-FFF2-40B4-BE49-F238E27FC236}">
                <a16:creationId xmlns:a16="http://schemas.microsoft.com/office/drawing/2014/main" id="{EA2C39B4-6263-F01C-7545-687DF4E48974}"/>
              </a:ext>
            </a:extLst>
          </p:cNvPr>
          <p:cNvCxnSpPr>
            <a:cxnSpLocks/>
          </p:cNvCxnSpPr>
          <p:nvPr/>
        </p:nvCxnSpPr>
        <p:spPr>
          <a:xfrm rot="16200000" flipV="1">
            <a:off x="5202904" y="5268045"/>
            <a:ext cx="766983" cy="368971"/>
          </a:xfrm>
          <a:prstGeom prst="curvedConnector3">
            <a:avLst/>
          </a:prstGeom>
          <a:ln w="38100">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E088266-839E-1415-E464-D601022B7D6C}"/>
              </a:ext>
            </a:extLst>
          </p:cNvPr>
          <p:cNvSpPr txBox="1"/>
          <p:nvPr/>
        </p:nvSpPr>
        <p:spPr>
          <a:xfrm>
            <a:off x="6967442" y="2359713"/>
            <a:ext cx="2661920" cy="830997"/>
          </a:xfrm>
          <a:prstGeom prst="rect">
            <a:avLst/>
          </a:prstGeom>
          <a:noFill/>
        </p:spPr>
        <p:txBody>
          <a:bodyPr wrap="square" rtlCol="0">
            <a:spAutoFit/>
          </a:bodyPr>
          <a:lstStyle/>
          <a:p>
            <a:r>
              <a:rPr lang="en-US" sz="2400" dirty="0" err="1">
                <a:solidFill>
                  <a:srgbClr val="FF0000"/>
                </a:solidFill>
              </a:rPr>
              <a:t>i</a:t>
            </a:r>
            <a:r>
              <a:rPr lang="en-US" sz="2400" dirty="0">
                <a:solidFill>
                  <a:srgbClr val="FF0000"/>
                </a:solidFill>
              </a:rPr>
              <a:t> goes from 0 to 19</a:t>
            </a:r>
          </a:p>
          <a:p>
            <a:r>
              <a:rPr lang="en-US" sz="2400" dirty="0">
                <a:solidFill>
                  <a:srgbClr val="FF0000"/>
                </a:solidFill>
              </a:rPr>
              <a:t>(Loop repeats 20x)</a:t>
            </a:r>
          </a:p>
        </p:txBody>
      </p:sp>
      <p:sp>
        <p:nvSpPr>
          <p:cNvPr id="17" name="TextBox 16">
            <a:extLst>
              <a:ext uri="{FF2B5EF4-FFF2-40B4-BE49-F238E27FC236}">
                <a16:creationId xmlns:a16="http://schemas.microsoft.com/office/drawing/2014/main" id="{6B8FAC6D-46F6-CEAF-571A-F2A3AF3BA716}"/>
              </a:ext>
            </a:extLst>
          </p:cNvPr>
          <p:cNvSpPr txBox="1"/>
          <p:nvPr/>
        </p:nvSpPr>
        <p:spPr>
          <a:xfrm>
            <a:off x="5976542" y="5555602"/>
            <a:ext cx="2819700" cy="461665"/>
          </a:xfrm>
          <a:prstGeom prst="rect">
            <a:avLst/>
          </a:prstGeom>
          <a:noFill/>
        </p:spPr>
        <p:txBody>
          <a:bodyPr wrap="square" rtlCol="0">
            <a:spAutoFit/>
          </a:bodyPr>
          <a:lstStyle/>
          <a:p>
            <a:r>
              <a:rPr lang="en-US" sz="2400" dirty="0">
                <a:solidFill>
                  <a:srgbClr val="FF0000"/>
                </a:solidFill>
              </a:rPr>
              <a:t>x goes from 1 to 100</a:t>
            </a:r>
          </a:p>
        </p:txBody>
      </p:sp>
    </p:spTree>
    <p:extLst>
      <p:ext uri="{BB962C8B-B14F-4D97-AF65-F5344CB8AC3E}">
        <p14:creationId xmlns:p14="http://schemas.microsoft.com/office/powerpoint/2010/main" val="38013837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D2502-8C9C-B92F-4FE4-A40BF3FFF3C5}"/>
              </a:ext>
            </a:extLst>
          </p:cNvPr>
          <p:cNvSpPr>
            <a:spLocks noGrp="1"/>
          </p:cNvSpPr>
          <p:nvPr>
            <p:ph type="title"/>
          </p:nvPr>
        </p:nvSpPr>
        <p:spPr>
          <a:xfrm>
            <a:off x="0" y="-1825"/>
            <a:ext cx="12192000" cy="1034129"/>
          </a:xfrm>
        </p:spPr>
        <p:txBody>
          <a:bodyPr wrap="square" lIns="182880" tIns="182880" rIns="182880" bIns="182880">
            <a:spAutoFit/>
          </a:bodyPr>
          <a:lstStyle/>
          <a:p>
            <a:r>
              <a:rPr lang="en-US" sz="4800" dirty="0">
                <a:solidFill>
                  <a:schemeClr val="bg1"/>
                </a:solidFill>
                <a:latin typeface="Lucida Bright" panose="02040602050505020304" pitchFamily="18" charset="77"/>
              </a:rPr>
              <a:t>Computers love to loop</a:t>
            </a:r>
          </a:p>
        </p:txBody>
      </p:sp>
      <p:sp>
        <p:nvSpPr>
          <p:cNvPr id="3" name="Content Placeholder 2">
            <a:extLst>
              <a:ext uri="{FF2B5EF4-FFF2-40B4-BE49-F238E27FC236}">
                <a16:creationId xmlns:a16="http://schemas.microsoft.com/office/drawing/2014/main" id="{9E01B208-51D9-3DB8-4DE8-5C409C5B5BD1}"/>
              </a:ext>
            </a:extLst>
          </p:cNvPr>
          <p:cNvSpPr>
            <a:spLocks noGrp="1"/>
          </p:cNvSpPr>
          <p:nvPr>
            <p:ph idx="1"/>
          </p:nvPr>
        </p:nvSpPr>
        <p:spPr>
          <a:xfrm>
            <a:off x="-1" y="1021978"/>
            <a:ext cx="12191999" cy="2696123"/>
          </a:xfrm>
        </p:spPr>
        <p:txBody>
          <a:bodyPr lIns="182880" tIns="182880" rIns="182880" bIns="182880">
            <a:spAutoFit/>
          </a:bodyPr>
          <a:lstStyle/>
          <a:p>
            <a:pPr marL="0" indent="0">
              <a:buNone/>
            </a:pPr>
            <a:r>
              <a:rPr lang="en-US" dirty="0">
                <a:solidFill>
                  <a:schemeClr val="bg1"/>
                </a:solidFill>
                <a:latin typeface="Lucida Bright" panose="02040602050505020304" pitchFamily="18" charset="77"/>
                <a:ea typeface="Menlo" panose="020B0609030804020204" pitchFamily="49" charset="0"/>
                <a:cs typeface="Menlo" panose="020B0609030804020204" pitchFamily="49" charset="0"/>
              </a:rPr>
              <a:t>Loops leverage the computers calculating speed to perform huge tasks. (It’s recent increases in speed that have helped fuel the calculations necessary to build AI models.)</a:t>
            </a:r>
            <a:br>
              <a:rPr lang="en-US" dirty="0">
                <a:solidFill>
                  <a:schemeClr val="bg1"/>
                </a:solidFill>
                <a:latin typeface="Lucida Bright" panose="02040602050505020304" pitchFamily="18" charset="77"/>
                <a:ea typeface="Menlo" panose="020B0609030804020204" pitchFamily="49" charset="0"/>
                <a:cs typeface="Menlo" panose="020B0609030804020204" pitchFamily="49" charset="0"/>
              </a:rPr>
            </a:br>
            <a:br>
              <a:rPr lang="en-US" dirty="0">
                <a:solidFill>
                  <a:schemeClr val="bg1"/>
                </a:solidFill>
                <a:latin typeface="Lucida Bright" panose="02040602050505020304" pitchFamily="18" charset="77"/>
                <a:ea typeface="Menlo" panose="020B0609030804020204" pitchFamily="49" charset="0"/>
                <a:cs typeface="Menlo" panose="020B0609030804020204" pitchFamily="49" charset="0"/>
              </a:rPr>
            </a:br>
            <a:r>
              <a:rPr lang="en-US" dirty="0">
                <a:solidFill>
                  <a:schemeClr val="bg1"/>
                </a:solidFill>
                <a:latin typeface="Lucida Bright" panose="02040602050505020304" pitchFamily="18" charset="77"/>
                <a:ea typeface="Menlo" panose="020B0609030804020204" pitchFamily="49" charset="0"/>
                <a:cs typeface="Menlo" panose="020B0609030804020204" pitchFamily="49" charset="0"/>
              </a:rPr>
              <a:t>Nearly every interesting program has at least one loop in it somewhere.</a:t>
            </a:r>
          </a:p>
        </p:txBody>
      </p:sp>
    </p:spTree>
    <p:extLst>
      <p:ext uri="{BB962C8B-B14F-4D97-AF65-F5344CB8AC3E}">
        <p14:creationId xmlns:p14="http://schemas.microsoft.com/office/powerpoint/2010/main" val="35897318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D2502-8C9C-B92F-4FE4-A40BF3FFF3C5}"/>
              </a:ext>
            </a:extLst>
          </p:cNvPr>
          <p:cNvSpPr>
            <a:spLocks noGrp="1"/>
          </p:cNvSpPr>
          <p:nvPr>
            <p:ph type="title"/>
          </p:nvPr>
        </p:nvSpPr>
        <p:spPr>
          <a:xfrm>
            <a:off x="0" y="-1825"/>
            <a:ext cx="12192000" cy="1034129"/>
          </a:xfrm>
        </p:spPr>
        <p:txBody>
          <a:bodyPr wrap="square" lIns="182880" tIns="182880" rIns="182880" bIns="182880">
            <a:spAutoFit/>
          </a:bodyPr>
          <a:lstStyle/>
          <a:p>
            <a:r>
              <a:rPr lang="en-US" sz="4800" dirty="0">
                <a:solidFill>
                  <a:schemeClr val="bg1"/>
                </a:solidFill>
                <a:latin typeface="Lucida Bright" panose="02040602050505020304" pitchFamily="18" charset="77"/>
              </a:rPr>
              <a:t>Guessing Game</a:t>
            </a:r>
          </a:p>
        </p:txBody>
      </p:sp>
      <p:sp>
        <p:nvSpPr>
          <p:cNvPr id="8" name="TextBox 7">
            <a:extLst>
              <a:ext uri="{FF2B5EF4-FFF2-40B4-BE49-F238E27FC236}">
                <a16:creationId xmlns:a16="http://schemas.microsoft.com/office/drawing/2014/main" id="{CF13C2A6-E13F-6DCD-4C23-7811EC671C3F}"/>
              </a:ext>
            </a:extLst>
          </p:cNvPr>
          <p:cNvSpPr txBox="1"/>
          <p:nvPr/>
        </p:nvSpPr>
        <p:spPr>
          <a:xfrm>
            <a:off x="406401" y="987313"/>
            <a:ext cx="11440160" cy="5632311"/>
          </a:xfrm>
          <a:prstGeom prst="rect">
            <a:avLst/>
          </a:prstGeom>
          <a:solidFill>
            <a:schemeClr val="tx2">
              <a:lumMod val="40000"/>
              <a:lumOff val="60000"/>
            </a:schemeClr>
          </a:solidFill>
        </p:spPr>
        <p:txBody>
          <a:bodyPr wrap="square" rtlCol="0">
            <a:spAutoFit/>
          </a:bodyPr>
          <a:lstStyle/>
          <a:p>
            <a:r>
              <a:rPr lang="en-US" sz="2400" dirty="0" err="1">
                <a:latin typeface="Menlo" panose="020B0609030804020204" pitchFamily="49" charset="0"/>
                <a:ea typeface="Menlo" panose="020B0609030804020204" pitchFamily="49" charset="0"/>
                <a:cs typeface="Menlo" panose="020B0609030804020204" pitchFamily="49" charset="0"/>
              </a:rPr>
              <a:t>randnum</a:t>
            </a:r>
            <a:r>
              <a:rPr lang="en-US" sz="2400" dirty="0">
                <a:latin typeface="Menlo" panose="020B0609030804020204" pitchFamily="49" charset="0"/>
                <a:ea typeface="Menlo" panose="020B0609030804020204" pitchFamily="49" charset="0"/>
                <a:cs typeface="Menlo" panose="020B0609030804020204" pitchFamily="49" charset="0"/>
              </a:rPr>
              <a:t> = </a:t>
            </a:r>
            <a:r>
              <a:rPr lang="en-US" sz="2400" dirty="0" err="1">
                <a:latin typeface="Menlo" panose="020B0609030804020204" pitchFamily="49" charset="0"/>
                <a:ea typeface="Menlo" panose="020B0609030804020204" pitchFamily="49" charset="0"/>
                <a:cs typeface="Menlo" panose="020B0609030804020204" pitchFamily="49" charset="0"/>
              </a:rPr>
              <a:t>random.randrange</a:t>
            </a:r>
            <a:r>
              <a:rPr lang="en-US" sz="2400" dirty="0">
                <a:latin typeface="Menlo" panose="020B0609030804020204" pitchFamily="49" charset="0"/>
                <a:ea typeface="Menlo" panose="020B0609030804020204" pitchFamily="49" charset="0"/>
                <a:cs typeface="Menlo" panose="020B0609030804020204" pitchFamily="49" charset="0"/>
              </a:rPr>
              <a:t>(10) + 1</a:t>
            </a:r>
          </a:p>
          <a:p>
            <a:r>
              <a:rPr lang="en-US" sz="2400" dirty="0">
                <a:solidFill>
                  <a:srgbClr val="FF0000"/>
                </a:solidFill>
                <a:latin typeface="Menlo" panose="020B0609030804020204" pitchFamily="49" charset="0"/>
                <a:ea typeface="Menlo" panose="020B0609030804020204" pitchFamily="49" charset="0"/>
                <a:cs typeface="Menlo" panose="020B0609030804020204" pitchFamily="49" charset="0"/>
              </a:rPr>
              <a:t>print</a:t>
            </a:r>
            <a:r>
              <a:rPr lang="en-US" sz="2400">
                <a:solidFill>
                  <a:srgbClr val="FF0000"/>
                </a:solidFill>
                <a:latin typeface="Menlo" panose="020B0609030804020204" pitchFamily="49" charset="0"/>
                <a:ea typeface="Menlo" panose="020B0609030804020204" pitchFamily="49" charset="0"/>
                <a:cs typeface="Menlo" panose="020B0609030804020204" pitchFamily="49" charset="0"/>
              </a:rPr>
              <a:t>("I'm </a:t>
            </a:r>
            <a:r>
              <a:rPr lang="en-US" sz="2400" dirty="0">
                <a:solidFill>
                  <a:srgbClr val="FF0000"/>
                </a:solidFill>
                <a:latin typeface="Menlo" panose="020B0609030804020204" pitchFamily="49" charset="0"/>
                <a:ea typeface="Menlo" panose="020B0609030804020204" pitchFamily="49" charset="0"/>
                <a:cs typeface="Menlo" panose="020B0609030804020204" pitchFamily="49" charset="0"/>
              </a:rPr>
              <a:t>thinking of a number...")</a:t>
            </a:r>
          </a:p>
          <a:p>
            <a:endParaRPr lang="en-US" sz="2400" dirty="0">
              <a:solidFill>
                <a:srgbClr val="FF0000"/>
              </a:solidFill>
              <a:latin typeface="Menlo" panose="020B0609030804020204" pitchFamily="49" charset="0"/>
              <a:ea typeface="Menlo" panose="020B0609030804020204" pitchFamily="49" charset="0"/>
              <a:cs typeface="Menlo" panose="020B0609030804020204" pitchFamily="49" charset="0"/>
            </a:endParaRPr>
          </a:p>
          <a:p>
            <a:r>
              <a:rPr lang="en-US" sz="2400" dirty="0">
                <a:solidFill>
                  <a:srgbClr val="FF0000"/>
                </a:solidFill>
                <a:latin typeface="Menlo" panose="020B0609030804020204" pitchFamily="49" charset="0"/>
                <a:ea typeface="Menlo" panose="020B0609030804020204" pitchFamily="49" charset="0"/>
                <a:cs typeface="Menlo" panose="020B0609030804020204" pitchFamily="49" charset="0"/>
              </a:rPr>
              <a:t>for g in range(1, 4):</a:t>
            </a:r>
          </a:p>
          <a:p>
            <a:r>
              <a:rPr lang="en-US" sz="2400" dirty="0">
                <a:latin typeface="Menlo" panose="020B0609030804020204" pitchFamily="49" charset="0"/>
                <a:ea typeface="Menlo" panose="020B0609030804020204" pitchFamily="49" charset="0"/>
                <a:cs typeface="Menlo" panose="020B0609030804020204" pitchFamily="49" charset="0"/>
              </a:rPr>
              <a:t>    </a:t>
            </a:r>
            <a:r>
              <a:rPr lang="en-US" sz="2400" dirty="0">
                <a:solidFill>
                  <a:srgbClr val="FF0000"/>
                </a:solidFill>
                <a:latin typeface="Menlo" panose="020B0609030804020204" pitchFamily="49" charset="0"/>
                <a:ea typeface="Menlo" panose="020B0609030804020204" pitchFamily="49" charset="0"/>
                <a:cs typeface="Menlo" panose="020B0609030804020204" pitchFamily="49" charset="0"/>
              </a:rPr>
              <a:t>print("Guess #", g)</a:t>
            </a:r>
          </a:p>
          <a:p>
            <a:r>
              <a:rPr lang="en-US" sz="2400" dirty="0">
                <a:latin typeface="Menlo" panose="020B0609030804020204" pitchFamily="49" charset="0"/>
                <a:ea typeface="Menlo" panose="020B0609030804020204" pitchFamily="49" charset="0"/>
                <a:cs typeface="Menlo" panose="020B0609030804020204" pitchFamily="49" charset="0"/>
              </a:rPr>
              <a:t>    guess = int(input("Guess a number between 1 &amp; 10: "))</a:t>
            </a:r>
          </a:p>
          <a:p>
            <a:r>
              <a:rPr lang="en-US" sz="2400" dirty="0">
                <a:latin typeface="Menlo" panose="020B0609030804020204" pitchFamily="49" charset="0"/>
                <a:ea typeface="Menlo" panose="020B0609030804020204" pitchFamily="49" charset="0"/>
                <a:cs typeface="Menlo" panose="020B0609030804020204" pitchFamily="49" charset="0"/>
              </a:rPr>
              <a:t>    if guess == </a:t>
            </a:r>
            <a:r>
              <a:rPr lang="en-US" sz="2400" dirty="0" err="1">
                <a:latin typeface="Menlo" panose="020B0609030804020204" pitchFamily="49" charset="0"/>
                <a:ea typeface="Menlo" panose="020B0609030804020204" pitchFamily="49" charset="0"/>
                <a:cs typeface="Menlo" panose="020B0609030804020204" pitchFamily="49" charset="0"/>
              </a:rPr>
              <a:t>randnum</a:t>
            </a:r>
            <a:r>
              <a:rPr lang="en-US" sz="2400" dirty="0">
                <a:latin typeface="Menlo" panose="020B0609030804020204" pitchFamily="49" charset="0"/>
                <a:ea typeface="Menlo" panose="020B0609030804020204" pitchFamily="49" charset="0"/>
                <a:cs typeface="Menlo" panose="020B0609030804020204" pitchFamily="49" charset="0"/>
              </a:rPr>
              <a:t>:</a:t>
            </a:r>
          </a:p>
          <a:p>
            <a:r>
              <a:rPr lang="en-US" sz="2400" dirty="0">
                <a:latin typeface="Menlo" panose="020B0609030804020204" pitchFamily="49" charset="0"/>
                <a:ea typeface="Menlo" panose="020B0609030804020204" pitchFamily="49" charset="0"/>
                <a:cs typeface="Menlo" panose="020B0609030804020204" pitchFamily="49" charset="0"/>
              </a:rPr>
              <a:t>        print("You got it!")</a:t>
            </a:r>
          </a:p>
          <a:p>
            <a:r>
              <a:rPr lang="en-US" sz="2400" dirty="0">
                <a:latin typeface="Menlo" panose="020B0609030804020204" pitchFamily="49" charset="0"/>
                <a:ea typeface="Menlo" panose="020B0609030804020204" pitchFamily="49" charset="0"/>
                <a:cs typeface="Menlo" panose="020B0609030804020204" pitchFamily="49" charset="0"/>
              </a:rPr>
              <a:t>        </a:t>
            </a:r>
            <a:r>
              <a:rPr lang="en-US" sz="2400" dirty="0">
                <a:solidFill>
                  <a:srgbClr val="FF0000"/>
                </a:solidFill>
                <a:latin typeface="Menlo" panose="020B0609030804020204" pitchFamily="49" charset="0"/>
                <a:ea typeface="Menlo" panose="020B0609030804020204" pitchFamily="49" charset="0"/>
                <a:cs typeface="Menlo" panose="020B0609030804020204" pitchFamily="49" charset="0"/>
              </a:rPr>
              <a:t>break</a:t>
            </a:r>
          </a:p>
          <a:p>
            <a:r>
              <a:rPr lang="en-US" sz="2400" dirty="0">
                <a:latin typeface="Menlo" panose="020B0609030804020204" pitchFamily="49" charset="0"/>
                <a:ea typeface="Menlo" panose="020B0609030804020204" pitchFamily="49" charset="0"/>
                <a:cs typeface="Menlo" panose="020B0609030804020204" pitchFamily="49" charset="0"/>
              </a:rPr>
              <a:t>    </a:t>
            </a:r>
            <a:r>
              <a:rPr lang="en-US" sz="2400" dirty="0" err="1">
                <a:latin typeface="Menlo" panose="020B0609030804020204" pitchFamily="49" charset="0"/>
                <a:ea typeface="Menlo" panose="020B0609030804020204" pitchFamily="49" charset="0"/>
                <a:cs typeface="Menlo" panose="020B0609030804020204" pitchFamily="49" charset="0"/>
              </a:rPr>
              <a:t>elif</a:t>
            </a:r>
            <a:r>
              <a:rPr lang="en-US" sz="2400" dirty="0">
                <a:latin typeface="Menlo" panose="020B0609030804020204" pitchFamily="49" charset="0"/>
                <a:ea typeface="Menlo" panose="020B0609030804020204" pitchFamily="49" charset="0"/>
                <a:cs typeface="Menlo" panose="020B0609030804020204" pitchFamily="49" charset="0"/>
              </a:rPr>
              <a:t> guess &gt; </a:t>
            </a:r>
            <a:r>
              <a:rPr lang="en-US" sz="2400" dirty="0" err="1">
                <a:latin typeface="Menlo" panose="020B0609030804020204" pitchFamily="49" charset="0"/>
                <a:ea typeface="Menlo" panose="020B0609030804020204" pitchFamily="49" charset="0"/>
                <a:cs typeface="Menlo" panose="020B0609030804020204" pitchFamily="49" charset="0"/>
              </a:rPr>
              <a:t>randnum</a:t>
            </a:r>
            <a:r>
              <a:rPr lang="en-US" sz="2400" dirty="0">
                <a:latin typeface="Menlo" panose="020B0609030804020204" pitchFamily="49" charset="0"/>
                <a:ea typeface="Menlo" panose="020B0609030804020204" pitchFamily="49" charset="0"/>
                <a:cs typeface="Menlo" panose="020B0609030804020204" pitchFamily="49" charset="0"/>
              </a:rPr>
              <a:t>:</a:t>
            </a:r>
          </a:p>
          <a:p>
            <a:r>
              <a:rPr lang="en-US" sz="2400" dirty="0">
                <a:latin typeface="Menlo" panose="020B0609030804020204" pitchFamily="49" charset="0"/>
                <a:ea typeface="Menlo" panose="020B0609030804020204" pitchFamily="49" charset="0"/>
                <a:cs typeface="Menlo" panose="020B0609030804020204" pitchFamily="49" charset="0"/>
              </a:rPr>
              <a:t>        print("Darn, you guessed too high.")</a:t>
            </a:r>
          </a:p>
          <a:p>
            <a:r>
              <a:rPr lang="en-US" sz="2400" dirty="0">
                <a:latin typeface="Menlo" panose="020B0609030804020204" pitchFamily="49" charset="0"/>
                <a:ea typeface="Menlo" panose="020B0609030804020204" pitchFamily="49" charset="0"/>
                <a:cs typeface="Menlo" panose="020B0609030804020204" pitchFamily="49" charset="0"/>
              </a:rPr>
              <a:t>    else:</a:t>
            </a:r>
          </a:p>
          <a:p>
            <a:r>
              <a:rPr lang="en-US" sz="2400" dirty="0">
                <a:latin typeface="Menlo" panose="020B0609030804020204" pitchFamily="49" charset="0"/>
                <a:ea typeface="Menlo" panose="020B0609030804020204" pitchFamily="49" charset="0"/>
                <a:cs typeface="Menlo" panose="020B0609030804020204" pitchFamily="49" charset="0"/>
              </a:rPr>
              <a:t>        print("Your guess was too low.")</a:t>
            </a:r>
          </a:p>
          <a:p>
            <a:r>
              <a:rPr lang="en-US" sz="2400" dirty="0">
                <a:latin typeface="Menlo" panose="020B0609030804020204" pitchFamily="49" charset="0"/>
                <a:ea typeface="Menlo" panose="020B0609030804020204" pitchFamily="49" charset="0"/>
                <a:cs typeface="Menlo" panose="020B0609030804020204" pitchFamily="49" charset="0"/>
              </a:rPr>
              <a:t>        </a:t>
            </a:r>
          </a:p>
          <a:p>
            <a:r>
              <a:rPr lang="en-US" sz="2400" dirty="0">
                <a:solidFill>
                  <a:srgbClr val="FF0000"/>
                </a:solidFill>
                <a:latin typeface="Menlo" panose="020B0609030804020204" pitchFamily="49" charset="0"/>
                <a:ea typeface="Menlo" panose="020B0609030804020204" pitchFamily="49" charset="0"/>
                <a:cs typeface="Menlo" panose="020B0609030804020204" pitchFamily="49" charset="0"/>
              </a:rPr>
              <a:t>print("The number was", </a:t>
            </a:r>
            <a:r>
              <a:rPr lang="en-US" sz="2400" dirty="0" err="1">
                <a:solidFill>
                  <a:srgbClr val="FF0000"/>
                </a:solidFill>
                <a:latin typeface="Menlo" panose="020B0609030804020204" pitchFamily="49" charset="0"/>
                <a:ea typeface="Menlo" panose="020B0609030804020204" pitchFamily="49" charset="0"/>
                <a:cs typeface="Menlo" panose="020B0609030804020204" pitchFamily="49" charset="0"/>
              </a:rPr>
              <a:t>randnum</a:t>
            </a:r>
            <a:r>
              <a:rPr lang="en-US" sz="2400" dirty="0">
                <a:solidFill>
                  <a:srgbClr val="FF0000"/>
                </a:solidFill>
                <a:latin typeface="Menlo" panose="020B0609030804020204" pitchFamily="49" charset="0"/>
                <a:ea typeface="Menlo" panose="020B0609030804020204" pitchFamily="49" charset="0"/>
                <a:cs typeface="Menlo" panose="020B0609030804020204" pitchFamily="49" charset="0"/>
              </a:rPr>
              <a:t>)</a:t>
            </a:r>
          </a:p>
        </p:txBody>
      </p:sp>
    </p:spTree>
    <p:extLst>
      <p:ext uri="{BB962C8B-B14F-4D97-AF65-F5344CB8AC3E}">
        <p14:creationId xmlns:p14="http://schemas.microsoft.com/office/powerpoint/2010/main" val="16043194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D2502-8C9C-B92F-4FE4-A40BF3FFF3C5}"/>
              </a:ext>
            </a:extLst>
          </p:cNvPr>
          <p:cNvSpPr>
            <a:spLocks noGrp="1"/>
          </p:cNvSpPr>
          <p:nvPr>
            <p:ph type="title"/>
          </p:nvPr>
        </p:nvSpPr>
        <p:spPr>
          <a:xfrm>
            <a:off x="0" y="-1825"/>
            <a:ext cx="12192000" cy="1034129"/>
          </a:xfrm>
        </p:spPr>
        <p:txBody>
          <a:bodyPr wrap="square" lIns="182880" tIns="182880" rIns="182880" bIns="182880">
            <a:spAutoFit/>
          </a:bodyPr>
          <a:lstStyle/>
          <a:p>
            <a:r>
              <a:rPr lang="en-US" sz="4800" dirty="0">
                <a:solidFill>
                  <a:schemeClr val="bg1"/>
                </a:solidFill>
                <a:latin typeface="Lucida Bright" panose="02040602050505020304" pitchFamily="18" charset="77"/>
              </a:rPr>
              <a:t>RandomWalker1</a:t>
            </a:r>
          </a:p>
        </p:txBody>
      </p:sp>
      <p:sp>
        <p:nvSpPr>
          <p:cNvPr id="8" name="TextBox 7">
            <a:extLst>
              <a:ext uri="{FF2B5EF4-FFF2-40B4-BE49-F238E27FC236}">
                <a16:creationId xmlns:a16="http://schemas.microsoft.com/office/drawing/2014/main" id="{CF13C2A6-E13F-6DCD-4C23-7811EC671C3F}"/>
              </a:ext>
            </a:extLst>
          </p:cNvPr>
          <p:cNvSpPr txBox="1"/>
          <p:nvPr/>
        </p:nvSpPr>
        <p:spPr>
          <a:xfrm>
            <a:off x="166255" y="987313"/>
            <a:ext cx="6192981" cy="4093428"/>
          </a:xfrm>
          <a:prstGeom prst="rect">
            <a:avLst/>
          </a:prstGeom>
          <a:solidFill>
            <a:schemeClr val="tx2">
              <a:lumMod val="40000"/>
              <a:lumOff val="60000"/>
            </a:schemeClr>
          </a:solidFill>
        </p:spPr>
        <p:txBody>
          <a:bodyPr wrap="square" rtlCol="0">
            <a:spAutoFit/>
          </a:bodyPr>
          <a:lstStyle/>
          <a:p>
            <a:r>
              <a:rPr lang="en-US" sz="2000" dirty="0">
                <a:latin typeface="Menlo" panose="020B0609030804020204" pitchFamily="49" charset="0"/>
                <a:ea typeface="Menlo" panose="020B0609030804020204" pitchFamily="49" charset="0"/>
                <a:cs typeface="Menlo" panose="020B0609030804020204" pitchFamily="49" charset="0"/>
              </a:rPr>
              <a:t>import time</a:t>
            </a:r>
          </a:p>
          <a:p>
            <a:r>
              <a:rPr lang="en-US" sz="2000" dirty="0">
                <a:latin typeface="Menlo" panose="020B0609030804020204" pitchFamily="49" charset="0"/>
                <a:ea typeface="Menlo" panose="020B0609030804020204" pitchFamily="49" charset="0"/>
                <a:cs typeface="Menlo" panose="020B0609030804020204" pitchFamily="49" charset="0"/>
              </a:rPr>
              <a:t>import random</a:t>
            </a:r>
          </a:p>
          <a:p>
            <a:r>
              <a:rPr lang="en-US" sz="2000" dirty="0">
                <a:latin typeface="Menlo" panose="020B0609030804020204" pitchFamily="49" charset="0"/>
                <a:ea typeface="Menlo" panose="020B0609030804020204" pitchFamily="49" charset="0"/>
                <a:cs typeface="Menlo" panose="020B0609030804020204" pitchFamily="49" charset="0"/>
              </a:rPr>
              <a:t>import </a:t>
            </a:r>
            <a:r>
              <a:rPr lang="en-US" sz="2000" dirty="0" err="1">
                <a:latin typeface="Menlo" panose="020B0609030804020204" pitchFamily="49" charset="0"/>
                <a:ea typeface="Menlo" panose="020B0609030804020204" pitchFamily="49" charset="0"/>
                <a:cs typeface="Menlo" panose="020B0609030804020204" pitchFamily="49" charset="0"/>
              </a:rPr>
              <a:t>os</a:t>
            </a:r>
            <a:endParaRPr lang="en-US" sz="2000" dirty="0">
              <a:latin typeface="Menlo" panose="020B0609030804020204" pitchFamily="49" charset="0"/>
              <a:ea typeface="Menlo" panose="020B0609030804020204" pitchFamily="49" charset="0"/>
              <a:cs typeface="Menlo" panose="020B0609030804020204" pitchFamily="49" charset="0"/>
            </a:endParaRPr>
          </a:p>
          <a:p>
            <a:endParaRPr lang="en-US" sz="2000" dirty="0">
              <a:latin typeface="Menlo" panose="020B0609030804020204" pitchFamily="49" charset="0"/>
              <a:ea typeface="Menlo" panose="020B0609030804020204" pitchFamily="49" charset="0"/>
              <a:cs typeface="Menlo" panose="020B0609030804020204" pitchFamily="49" charset="0"/>
            </a:endParaRPr>
          </a:p>
          <a:p>
            <a:r>
              <a:rPr lang="en-US" sz="2000" dirty="0">
                <a:latin typeface="Menlo" panose="020B0609030804020204" pitchFamily="49" charset="0"/>
                <a:ea typeface="Menlo" panose="020B0609030804020204" pitchFamily="49" charset="0"/>
                <a:cs typeface="Menlo" panose="020B0609030804020204" pitchFamily="49" charset="0"/>
              </a:rPr>
              <a:t>def main():</a:t>
            </a:r>
          </a:p>
          <a:p>
            <a:r>
              <a:rPr lang="en-US" sz="2000" dirty="0">
                <a:latin typeface="Menlo" panose="020B0609030804020204" pitchFamily="49" charset="0"/>
                <a:ea typeface="Menlo" panose="020B0609030804020204" pitchFamily="49" charset="0"/>
                <a:cs typeface="Menlo" panose="020B0609030804020204" pitchFamily="49" charset="0"/>
              </a:rPr>
              <a:t>    WIDTH = 40</a:t>
            </a:r>
          </a:p>
          <a:p>
            <a:r>
              <a:rPr lang="en-US" sz="2000" dirty="0">
                <a:latin typeface="Menlo" panose="020B0609030804020204" pitchFamily="49" charset="0"/>
                <a:ea typeface="Menlo" panose="020B0609030804020204" pitchFamily="49" charset="0"/>
                <a:cs typeface="Menlo" panose="020B0609030804020204" pitchFamily="49" charset="0"/>
              </a:rPr>
              <a:t>    HEIGHT = 10</a:t>
            </a:r>
          </a:p>
          <a:p>
            <a:r>
              <a:rPr lang="en-US" sz="2000" dirty="0">
                <a:latin typeface="Menlo" panose="020B0609030804020204" pitchFamily="49" charset="0"/>
                <a:ea typeface="Menlo" panose="020B0609030804020204" pitchFamily="49" charset="0"/>
                <a:cs typeface="Menlo" panose="020B0609030804020204" pitchFamily="49" charset="0"/>
              </a:rPr>
              <a:t>    x = WIDTH // 2</a:t>
            </a:r>
          </a:p>
          <a:p>
            <a:r>
              <a:rPr lang="en-US" sz="2000" dirty="0">
                <a:latin typeface="Menlo" panose="020B0609030804020204" pitchFamily="49" charset="0"/>
                <a:ea typeface="Menlo" panose="020B0609030804020204" pitchFamily="49" charset="0"/>
                <a:cs typeface="Menlo" panose="020B0609030804020204" pitchFamily="49" charset="0"/>
              </a:rPr>
              <a:t>    y = HEIGHT // 2</a:t>
            </a:r>
          </a:p>
          <a:p>
            <a:r>
              <a:rPr lang="en-US" sz="2000" dirty="0">
                <a:latin typeface="Menlo" panose="020B0609030804020204" pitchFamily="49" charset="0"/>
                <a:ea typeface="Menlo" panose="020B0609030804020204" pitchFamily="49" charset="0"/>
                <a:cs typeface="Menlo" panose="020B0609030804020204" pitchFamily="49" charset="0"/>
              </a:rPr>
              <a:t>    turn = 0</a:t>
            </a:r>
          </a:p>
          <a:p>
            <a:r>
              <a:rPr lang="en-US" sz="2000" dirty="0">
                <a:latin typeface="Menlo" panose="020B0609030804020204" pitchFamily="49" charset="0"/>
                <a:ea typeface="Menlo" panose="020B0609030804020204" pitchFamily="49" charset="0"/>
                <a:cs typeface="Menlo" panose="020B0609030804020204" pitchFamily="49" charset="0"/>
              </a:rPr>
              <a:t>    for step in range(1000):</a:t>
            </a:r>
          </a:p>
          <a:p>
            <a:r>
              <a:rPr lang="en-US" sz="2000" dirty="0">
                <a:latin typeface="Menlo" panose="020B0609030804020204" pitchFamily="49" charset="0"/>
                <a:ea typeface="Menlo" panose="020B0609030804020204" pitchFamily="49" charset="0"/>
                <a:cs typeface="Menlo" panose="020B0609030804020204" pitchFamily="49" charset="0"/>
              </a:rPr>
              <a:t>        direction = </a:t>
            </a:r>
            <a:r>
              <a:rPr lang="en-US" sz="2000" dirty="0" err="1">
                <a:latin typeface="Menlo" panose="020B0609030804020204" pitchFamily="49" charset="0"/>
                <a:ea typeface="Menlo" panose="020B0609030804020204" pitchFamily="49" charset="0"/>
                <a:cs typeface="Menlo" panose="020B0609030804020204" pitchFamily="49" charset="0"/>
              </a:rPr>
              <a:t>random.randrange</a:t>
            </a:r>
            <a:r>
              <a:rPr lang="en-US" sz="2000" dirty="0">
                <a:latin typeface="Menlo" panose="020B0609030804020204" pitchFamily="49" charset="0"/>
                <a:ea typeface="Menlo" panose="020B0609030804020204" pitchFamily="49" charset="0"/>
                <a:cs typeface="Menlo" panose="020B0609030804020204" pitchFamily="49" charset="0"/>
              </a:rPr>
              <a:t>(4)</a:t>
            </a:r>
          </a:p>
          <a:p>
            <a:endParaRPr lang="en-US" sz="2000" dirty="0" err="1">
              <a:latin typeface="Menlo" panose="020B0609030804020204" pitchFamily="49" charset="0"/>
              <a:ea typeface="Menlo" panose="020B0609030804020204" pitchFamily="49" charset="0"/>
              <a:cs typeface="Menlo" panose="020B0609030804020204" pitchFamily="49" charset="0"/>
            </a:endParaRPr>
          </a:p>
        </p:txBody>
      </p:sp>
      <p:sp>
        <p:nvSpPr>
          <p:cNvPr id="4" name="TextBox 3">
            <a:extLst>
              <a:ext uri="{FF2B5EF4-FFF2-40B4-BE49-F238E27FC236}">
                <a16:creationId xmlns:a16="http://schemas.microsoft.com/office/drawing/2014/main" id="{749715A8-F57E-B68E-8084-E5FFCADBDBD0}"/>
              </a:ext>
            </a:extLst>
          </p:cNvPr>
          <p:cNvSpPr txBox="1"/>
          <p:nvPr/>
        </p:nvSpPr>
        <p:spPr>
          <a:xfrm>
            <a:off x="6580909" y="261289"/>
            <a:ext cx="5389418" cy="5940088"/>
          </a:xfrm>
          <a:prstGeom prst="rect">
            <a:avLst/>
          </a:prstGeom>
          <a:solidFill>
            <a:schemeClr val="tx2">
              <a:lumMod val="40000"/>
              <a:lumOff val="60000"/>
            </a:schemeClr>
          </a:solidFill>
        </p:spPr>
        <p:txBody>
          <a:bodyPr wrap="square" rtlCol="0">
            <a:spAutoFit/>
          </a:bodyPr>
          <a:lstStyle/>
          <a:p>
            <a:r>
              <a:rPr lang="en-US" sz="2000" dirty="0">
                <a:latin typeface="Menlo" panose="020B0609030804020204" pitchFamily="49" charset="0"/>
                <a:ea typeface="Menlo" panose="020B0609030804020204" pitchFamily="49" charset="0"/>
                <a:cs typeface="Menlo" panose="020B0609030804020204" pitchFamily="49" charset="0"/>
              </a:rPr>
              <a:t>        if direction == 0: </a:t>
            </a:r>
          </a:p>
          <a:p>
            <a:r>
              <a:rPr lang="en-US" sz="2000" dirty="0">
                <a:latin typeface="Menlo" panose="020B0609030804020204" pitchFamily="49" charset="0"/>
                <a:ea typeface="Menlo" panose="020B0609030804020204" pitchFamily="49" charset="0"/>
                <a:cs typeface="Menlo" panose="020B0609030804020204" pitchFamily="49" charset="0"/>
              </a:rPr>
              <a:t>            x = x + 1</a:t>
            </a:r>
          </a:p>
          <a:p>
            <a:r>
              <a:rPr lang="en-US" sz="2000" dirty="0">
                <a:latin typeface="Menlo" panose="020B0609030804020204" pitchFamily="49" charset="0"/>
                <a:ea typeface="Menlo" panose="020B0609030804020204" pitchFamily="49" charset="0"/>
                <a:cs typeface="Menlo" panose="020B0609030804020204" pitchFamily="49" charset="0"/>
              </a:rPr>
              <a:t>        </a:t>
            </a:r>
            <a:r>
              <a:rPr lang="en-US" sz="2000" dirty="0" err="1">
                <a:latin typeface="Menlo" panose="020B0609030804020204" pitchFamily="49" charset="0"/>
                <a:ea typeface="Menlo" panose="020B0609030804020204" pitchFamily="49" charset="0"/>
                <a:cs typeface="Menlo" panose="020B0609030804020204" pitchFamily="49" charset="0"/>
              </a:rPr>
              <a:t>elif</a:t>
            </a:r>
            <a:r>
              <a:rPr lang="en-US" sz="2000" dirty="0">
                <a:latin typeface="Menlo" panose="020B0609030804020204" pitchFamily="49" charset="0"/>
                <a:ea typeface="Menlo" panose="020B0609030804020204" pitchFamily="49" charset="0"/>
                <a:cs typeface="Menlo" panose="020B0609030804020204" pitchFamily="49" charset="0"/>
              </a:rPr>
              <a:t> direction == 1: </a:t>
            </a:r>
          </a:p>
          <a:p>
            <a:r>
              <a:rPr lang="en-US" sz="2000" dirty="0">
                <a:latin typeface="Menlo" panose="020B0609030804020204" pitchFamily="49" charset="0"/>
                <a:ea typeface="Menlo" panose="020B0609030804020204" pitchFamily="49" charset="0"/>
                <a:cs typeface="Menlo" panose="020B0609030804020204" pitchFamily="49" charset="0"/>
              </a:rPr>
              <a:t>            y = y + 1</a:t>
            </a:r>
          </a:p>
          <a:p>
            <a:r>
              <a:rPr lang="en-US" sz="2000" dirty="0">
                <a:latin typeface="Menlo" panose="020B0609030804020204" pitchFamily="49" charset="0"/>
                <a:ea typeface="Menlo" panose="020B0609030804020204" pitchFamily="49" charset="0"/>
                <a:cs typeface="Menlo" panose="020B0609030804020204" pitchFamily="49" charset="0"/>
              </a:rPr>
              <a:t>        </a:t>
            </a:r>
            <a:r>
              <a:rPr lang="en-US" sz="2000" dirty="0" err="1">
                <a:latin typeface="Menlo" panose="020B0609030804020204" pitchFamily="49" charset="0"/>
                <a:ea typeface="Menlo" panose="020B0609030804020204" pitchFamily="49" charset="0"/>
                <a:cs typeface="Menlo" panose="020B0609030804020204" pitchFamily="49" charset="0"/>
              </a:rPr>
              <a:t>elif</a:t>
            </a:r>
            <a:r>
              <a:rPr lang="en-US" sz="2000" dirty="0">
                <a:latin typeface="Menlo" panose="020B0609030804020204" pitchFamily="49" charset="0"/>
                <a:ea typeface="Menlo" panose="020B0609030804020204" pitchFamily="49" charset="0"/>
                <a:cs typeface="Menlo" panose="020B0609030804020204" pitchFamily="49" charset="0"/>
              </a:rPr>
              <a:t> direction == 2: </a:t>
            </a:r>
          </a:p>
          <a:p>
            <a:r>
              <a:rPr lang="en-US" sz="2000" dirty="0">
                <a:latin typeface="Menlo" panose="020B0609030804020204" pitchFamily="49" charset="0"/>
                <a:ea typeface="Menlo" panose="020B0609030804020204" pitchFamily="49" charset="0"/>
                <a:cs typeface="Menlo" panose="020B0609030804020204" pitchFamily="49" charset="0"/>
              </a:rPr>
              <a:t>            x = x - 1</a:t>
            </a:r>
          </a:p>
          <a:p>
            <a:r>
              <a:rPr lang="en-US" sz="2000" dirty="0">
                <a:latin typeface="Menlo" panose="020B0609030804020204" pitchFamily="49" charset="0"/>
                <a:ea typeface="Menlo" panose="020B0609030804020204" pitchFamily="49" charset="0"/>
                <a:cs typeface="Menlo" panose="020B0609030804020204" pitchFamily="49" charset="0"/>
              </a:rPr>
              <a:t>        else: </a:t>
            </a:r>
          </a:p>
          <a:p>
            <a:r>
              <a:rPr lang="en-US" sz="2000" dirty="0">
                <a:latin typeface="Menlo" panose="020B0609030804020204" pitchFamily="49" charset="0"/>
                <a:ea typeface="Menlo" panose="020B0609030804020204" pitchFamily="49" charset="0"/>
                <a:cs typeface="Menlo" panose="020B0609030804020204" pitchFamily="49" charset="0"/>
              </a:rPr>
              <a:t>            y = y - 1</a:t>
            </a:r>
          </a:p>
          <a:p>
            <a:r>
              <a:rPr lang="en-US" sz="2000" dirty="0">
                <a:latin typeface="Menlo" panose="020B0609030804020204" pitchFamily="49" charset="0"/>
                <a:ea typeface="Menlo" panose="020B0609030804020204" pitchFamily="49" charset="0"/>
                <a:cs typeface="Menlo" panose="020B0609030804020204" pitchFamily="49" charset="0"/>
              </a:rPr>
              <a:t>        turn = turn + </a:t>
            </a:r>
          </a:p>
          <a:p>
            <a:r>
              <a:rPr lang="en-US" sz="2000" dirty="0">
                <a:latin typeface="Menlo" panose="020B0609030804020204" pitchFamily="49" charset="0"/>
                <a:ea typeface="Menlo" panose="020B0609030804020204" pitchFamily="49" charset="0"/>
                <a:cs typeface="Menlo" panose="020B0609030804020204" pitchFamily="49" charset="0"/>
              </a:rPr>
              <a:t>	  print(x, y, turn)</a:t>
            </a:r>
          </a:p>
          <a:p>
            <a:r>
              <a:rPr lang="en-US" sz="2000" dirty="0">
                <a:latin typeface="Menlo" panose="020B0609030804020204" pitchFamily="49" charset="0"/>
                <a:ea typeface="Menlo" panose="020B0609030804020204" pitchFamily="49" charset="0"/>
                <a:cs typeface="Menlo" panose="020B0609030804020204" pitchFamily="49" charset="0"/>
              </a:rPr>
              <a:t>        </a:t>
            </a:r>
            <a:r>
              <a:rPr lang="en-US" sz="2000" dirty="0" err="1">
                <a:latin typeface="Menlo" panose="020B0609030804020204" pitchFamily="49" charset="0"/>
                <a:ea typeface="Menlo" panose="020B0609030804020204" pitchFamily="49" charset="0"/>
                <a:cs typeface="Menlo" panose="020B0609030804020204" pitchFamily="49" charset="0"/>
              </a:rPr>
              <a:t>time.sleep</a:t>
            </a:r>
            <a:r>
              <a:rPr lang="en-US" sz="2000" dirty="0">
                <a:latin typeface="Menlo" panose="020B0609030804020204" pitchFamily="49" charset="0"/>
                <a:ea typeface="Menlo" panose="020B0609030804020204" pitchFamily="49" charset="0"/>
                <a:cs typeface="Menlo" panose="020B0609030804020204" pitchFamily="49" charset="0"/>
              </a:rPr>
              <a:t>(0.3)</a:t>
            </a:r>
          </a:p>
          <a:p>
            <a:r>
              <a:rPr lang="en-US" sz="2000" dirty="0">
                <a:latin typeface="Menlo" panose="020B0609030804020204" pitchFamily="49" charset="0"/>
                <a:ea typeface="Menlo" panose="020B0609030804020204" pitchFamily="49" charset="0"/>
                <a:cs typeface="Menlo" panose="020B0609030804020204" pitchFamily="49" charset="0"/>
              </a:rPr>
              <a:t>        if x == WIDTH // 2 and \</a:t>
            </a:r>
          </a:p>
          <a:p>
            <a:r>
              <a:rPr lang="en-US" sz="2000" dirty="0">
                <a:latin typeface="Menlo" panose="020B0609030804020204" pitchFamily="49" charset="0"/>
                <a:ea typeface="Menlo" panose="020B0609030804020204" pitchFamily="49" charset="0"/>
                <a:cs typeface="Menlo" panose="020B0609030804020204" pitchFamily="49" charset="0"/>
              </a:rPr>
              <a:t>           y == HEIGHT // 2:</a:t>
            </a:r>
          </a:p>
          <a:p>
            <a:r>
              <a:rPr lang="en-US" sz="2000" dirty="0">
                <a:latin typeface="Menlo" panose="020B0609030804020204" pitchFamily="49" charset="0"/>
                <a:ea typeface="Menlo" panose="020B0609030804020204" pitchFamily="49" charset="0"/>
                <a:cs typeface="Menlo" panose="020B0609030804020204" pitchFamily="49" charset="0"/>
              </a:rPr>
              <a:t>            break</a:t>
            </a:r>
          </a:p>
          <a:p>
            <a:r>
              <a:rPr lang="en-US" sz="2000" dirty="0">
                <a:latin typeface="Menlo" panose="020B0609030804020204" pitchFamily="49" charset="0"/>
                <a:ea typeface="Menlo" panose="020B0609030804020204" pitchFamily="49" charset="0"/>
                <a:cs typeface="Menlo" panose="020B0609030804020204" pitchFamily="49" charset="0"/>
              </a:rPr>
              <a:t>        </a:t>
            </a:r>
          </a:p>
          <a:p>
            <a:r>
              <a:rPr lang="en-US" sz="2000" dirty="0">
                <a:latin typeface="Menlo" panose="020B0609030804020204" pitchFamily="49" charset="0"/>
                <a:ea typeface="Menlo" panose="020B0609030804020204" pitchFamily="49" charset="0"/>
                <a:cs typeface="Menlo" panose="020B0609030804020204" pitchFamily="49" charset="0"/>
              </a:rPr>
              <a:t>    print("Done after " , turn, "steps!")</a:t>
            </a:r>
          </a:p>
          <a:p>
            <a:endParaRPr lang="en-US" sz="2000" dirty="0">
              <a:latin typeface="Menlo" panose="020B0609030804020204" pitchFamily="49" charset="0"/>
              <a:ea typeface="Menlo" panose="020B0609030804020204" pitchFamily="49" charset="0"/>
              <a:cs typeface="Menlo" panose="020B0609030804020204" pitchFamily="49" charset="0"/>
            </a:endParaRPr>
          </a:p>
          <a:p>
            <a:r>
              <a:rPr lang="en-US" sz="2000" dirty="0">
                <a:latin typeface="Menlo" panose="020B0609030804020204" pitchFamily="49" charset="0"/>
                <a:ea typeface="Menlo" panose="020B0609030804020204" pitchFamily="49" charset="0"/>
                <a:cs typeface="Menlo" panose="020B0609030804020204" pitchFamily="49" charset="0"/>
              </a:rPr>
              <a:t>main()</a:t>
            </a:r>
          </a:p>
        </p:txBody>
      </p:sp>
    </p:spTree>
    <p:extLst>
      <p:ext uri="{BB962C8B-B14F-4D97-AF65-F5344CB8AC3E}">
        <p14:creationId xmlns:p14="http://schemas.microsoft.com/office/powerpoint/2010/main" val="42283497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D2502-8C9C-B92F-4FE4-A40BF3FFF3C5}"/>
              </a:ext>
            </a:extLst>
          </p:cNvPr>
          <p:cNvSpPr>
            <a:spLocks noGrp="1"/>
          </p:cNvSpPr>
          <p:nvPr>
            <p:ph type="title"/>
          </p:nvPr>
        </p:nvSpPr>
        <p:spPr>
          <a:xfrm>
            <a:off x="0" y="-1825"/>
            <a:ext cx="12192000" cy="1034129"/>
          </a:xfrm>
        </p:spPr>
        <p:txBody>
          <a:bodyPr wrap="square" lIns="182880" tIns="182880" rIns="182880" bIns="182880">
            <a:spAutoFit/>
          </a:bodyPr>
          <a:lstStyle/>
          <a:p>
            <a:r>
              <a:rPr lang="en-US" sz="4800">
                <a:solidFill>
                  <a:schemeClr val="bg1"/>
                </a:solidFill>
                <a:latin typeface="Lucida Bright" panose="02040602050505020304" pitchFamily="18" charset="77"/>
              </a:rPr>
              <a:t>RandomWalker2</a:t>
            </a:r>
            <a:endParaRPr lang="en-US" sz="4800" dirty="0">
              <a:solidFill>
                <a:schemeClr val="bg1"/>
              </a:solidFill>
              <a:latin typeface="Lucida Bright" panose="02040602050505020304" pitchFamily="18" charset="77"/>
            </a:endParaRPr>
          </a:p>
        </p:txBody>
      </p:sp>
      <p:sp>
        <p:nvSpPr>
          <p:cNvPr id="8" name="TextBox 7">
            <a:extLst>
              <a:ext uri="{FF2B5EF4-FFF2-40B4-BE49-F238E27FC236}">
                <a16:creationId xmlns:a16="http://schemas.microsoft.com/office/drawing/2014/main" id="{CF13C2A6-E13F-6DCD-4C23-7811EC671C3F}"/>
              </a:ext>
            </a:extLst>
          </p:cNvPr>
          <p:cNvSpPr txBox="1"/>
          <p:nvPr/>
        </p:nvSpPr>
        <p:spPr>
          <a:xfrm>
            <a:off x="1411396" y="1181865"/>
            <a:ext cx="9347395" cy="5016758"/>
          </a:xfrm>
          <a:prstGeom prst="rect">
            <a:avLst/>
          </a:prstGeom>
          <a:solidFill>
            <a:schemeClr val="tx2">
              <a:lumMod val="40000"/>
              <a:lumOff val="60000"/>
            </a:schemeClr>
          </a:solidFill>
        </p:spPr>
        <p:txBody>
          <a:bodyPr wrap="square" rtlCol="0">
            <a:spAutoFit/>
          </a:bodyPr>
          <a:lstStyle/>
          <a:p>
            <a:r>
              <a:rPr lang="en-US" sz="2000" dirty="0">
                <a:latin typeface="Menlo" panose="020B0609030804020204" pitchFamily="49" charset="0"/>
                <a:ea typeface="Menlo" panose="020B0609030804020204" pitchFamily="49" charset="0"/>
                <a:cs typeface="Menlo" panose="020B0609030804020204" pitchFamily="49" charset="0"/>
              </a:rPr>
              <a:t>import time</a:t>
            </a:r>
          </a:p>
          <a:p>
            <a:r>
              <a:rPr lang="en-US" sz="2000" dirty="0">
                <a:latin typeface="Menlo" panose="020B0609030804020204" pitchFamily="49" charset="0"/>
                <a:ea typeface="Menlo" panose="020B0609030804020204" pitchFamily="49" charset="0"/>
                <a:cs typeface="Menlo" panose="020B0609030804020204" pitchFamily="49" charset="0"/>
              </a:rPr>
              <a:t>import random</a:t>
            </a:r>
          </a:p>
          <a:p>
            <a:r>
              <a:rPr lang="en-US" sz="2000" dirty="0">
                <a:latin typeface="Menlo" panose="020B0609030804020204" pitchFamily="49" charset="0"/>
                <a:ea typeface="Menlo" panose="020B0609030804020204" pitchFamily="49" charset="0"/>
                <a:cs typeface="Menlo" panose="020B0609030804020204" pitchFamily="49" charset="0"/>
              </a:rPr>
              <a:t>import </a:t>
            </a:r>
            <a:r>
              <a:rPr lang="en-US" sz="2000" dirty="0" err="1">
                <a:latin typeface="Menlo" panose="020B0609030804020204" pitchFamily="49" charset="0"/>
                <a:ea typeface="Menlo" panose="020B0609030804020204" pitchFamily="49" charset="0"/>
                <a:cs typeface="Menlo" panose="020B0609030804020204" pitchFamily="49" charset="0"/>
              </a:rPr>
              <a:t>os</a:t>
            </a:r>
            <a:endParaRPr lang="en-US" sz="2000" dirty="0">
              <a:latin typeface="Menlo" panose="020B0609030804020204" pitchFamily="49" charset="0"/>
              <a:ea typeface="Menlo" panose="020B0609030804020204" pitchFamily="49" charset="0"/>
              <a:cs typeface="Menlo" panose="020B0609030804020204" pitchFamily="49" charset="0"/>
            </a:endParaRPr>
          </a:p>
          <a:p>
            <a:endParaRPr lang="en-US" sz="2000" dirty="0">
              <a:latin typeface="Menlo" panose="020B0609030804020204" pitchFamily="49" charset="0"/>
              <a:ea typeface="Menlo" panose="020B0609030804020204" pitchFamily="49" charset="0"/>
              <a:cs typeface="Menlo" panose="020B0609030804020204" pitchFamily="49" charset="0"/>
            </a:endParaRPr>
          </a:p>
          <a:p>
            <a:r>
              <a:rPr lang="en-US" sz="2000" dirty="0">
                <a:latin typeface="Menlo" panose="020B0609030804020204" pitchFamily="49" charset="0"/>
                <a:ea typeface="Menlo" panose="020B0609030804020204" pitchFamily="49" charset="0"/>
                <a:cs typeface="Menlo" panose="020B0609030804020204" pitchFamily="49" charset="0"/>
              </a:rPr>
              <a:t>def </a:t>
            </a:r>
            <a:r>
              <a:rPr lang="en-US" sz="2000" dirty="0" err="1">
                <a:latin typeface="Menlo" panose="020B0609030804020204" pitchFamily="49" charset="0"/>
                <a:ea typeface="Menlo" panose="020B0609030804020204" pitchFamily="49" charset="0"/>
                <a:cs typeface="Menlo" panose="020B0609030804020204" pitchFamily="49" charset="0"/>
              </a:rPr>
              <a:t>disp</a:t>
            </a:r>
            <a:r>
              <a:rPr lang="en-US" sz="2000" dirty="0">
                <a:latin typeface="Menlo" panose="020B0609030804020204" pitchFamily="49" charset="0"/>
                <a:ea typeface="Menlo" panose="020B0609030804020204" pitchFamily="49" charset="0"/>
                <a:cs typeface="Menlo" panose="020B0609030804020204" pitchFamily="49" charset="0"/>
              </a:rPr>
              <a:t>(WIDTH, HEIGHT, x, y):</a:t>
            </a:r>
          </a:p>
          <a:p>
            <a:r>
              <a:rPr lang="en-US" sz="2000" dirty="0">
                <a:latin typeface="Menlo" panose="020B0609030804020204" pitchFamily="49" charset="0"/>
                <a:ea typeface="Menlo" panose="020B0609030804020204" pitchFamily="49" charset="0"/>
                <a:cs typeface="Menlo" panose="020B0609030804020204" pitchFamily="49" charset="0"/>
              </a:rPr>
              <a:t>    </a:t>
            </a:r>
            <a:r>
              <a:rPr lang="en-US" sz="2000" dirty="0" err="1">
                <a:latin typeface="Menlo" panose="020B0609030804020204" pitchFamily="49" charset="0"/>
                <a:ea typeface="Menlo" panose="020B0609030804020204" pitchFamily="49" charset="0"/>
                <a:cs typeface="Menlo" panose="020B0609030804020204" pitchFamily="49" charset="0"/>
              </a:rPr>
              <a:t>os.system</a:t>
            </a:r>
            <a:r>
              <a:rPr lang="en-US" sz="2000" dirty="0">
                <a:latin typeface="Menlo" panose="020B0609030804020204" pitchFamily="49" charset="0"/>
                <a:ea typeface="Menlo" panose="020B0609030804020204" pitchFamily="49" charset="0"/>
                <a:cs typeface="Menlo" panose="020B0609030804020204" pitchFamily="49" charset="0"/>
              </a:rPr>
              <a:t>("clear")</a:t>
            </a:r>
          </a:p>
          <a:p>
            <a:r>
              <a:rPr lang="en-US" sz="2000" dirty="0">
                <a:latin typeface="Menlo" panose="020B0609030804020204" pitchFamily="49" charset="0"/>
                <a:ea typeface="Menlo" panose="020B0609030804020204" pitchFamily="49" charset="0"/>
                <a:cs typeface="Menlo" panose="020B0609030804020204" pitchFamily="49" charset="0"/>
              </a:rPr>
              <a:t>    for row in range(HEIGHT):</a:t>
            </a:r>
          </a:p>
          <a:p>
            <a:r>
              <a:rPr lang="en-US" sz="2000" dirty="0">
                <a:latin typeface="Menlo" panose="020B0609030804020204" pitchFamily="49" charset="0"/>
                <a:ea typeface="Menlo" panose="020B0609030804020204" pitchFamily="49" charset="0"/>
                <a:cs typeface="Menlo" panose="020B0609030804020204" pitchFamily="49" charset="0"/>
              </a:rPr>
              <a:t>        for col in range(WIDTH):</a:t>
            </a:r>
          </a:p>
          <a:p>
            <a:r>
              <a:rPr lang="en-US" sz="2000" dirty="0">
                <a:latin typeface="Menlo" panose="020B0609030804020204" pitchFamily="49" charset="0"/>
                <a:ea typeface="Menlo" panose="020B0609030804020204" pitchFamily="49" charset="0"/>
                <a:cs typeface="Menlo" panose="020B0609030804020204" pitchFamily="49" charset="0"/>
              </a:rPr>
              <a:t>            if row == y and col == x:</a:t>
            </a:r>
          </a:p>
          <a:p>
            <a:r>
              <a:rPr lang="en-US" sz="2000" dirty="0">
                <a:latin typeface="Menlo" panose="020B0609030804020204" pitchFamily="49" charset="0"/>
                <a:ea typeface="Menlo" panose="020B0609030804020204" pitchFamily="49" charset="0"/>
                <a:cs typeface="Menlo" panose="020B0609030804020204" pitchFamily="49" charset="0"/>
              </a:rPr>
              <a:t>                print("@",end='')</a:t>
            </a:r>
          </a:p>
          <a:p>
            <a:r>
              <a:rPr lang="en-US" sz="2000" dirty="0">
                <a:latin typeface="Menlo" panose="020B0609030804020204" pitchFamily="49" charset="0"/>
                <a:ea typeface="Menlo" panose="020B0609030804020204" pitchFamily="49" charset="0"/>
                <a:cs typeface="Menlo" panose="020B0609030804020204" pitchFamily="49" charset="0"/>
              </a:rPr>
              <a:t>            </a:t>
            </a:r>
            <a:r>
              <a:rPr lang="en-US" sz="2000" dirty="0" err="1">
                <a:latin typeface="Menlo" panose="020B0609030804020204" pitchFamily="49" charset="0"/>
                <a:ea typeface="Menlo" panose="020B0609030804020204" pitchFamily="49" charset="0"/>
                <a:cs typeface="Menlo" panose="020B0609030804020204" pitchFamily="49" charset="0"/>
              </a:rPr>
              <a:t>elif</a:t>
            </a:r>
            <a:r>
              <a:rPr lang="en-US" sz="2000" dirty="0">
                <a:latin typeface="Menlo" panose="020B0609030804020204" pitchFamily="49" charset="0"/>
                <a:ea typeface="Menlo" panose="020B0609030804020204" pitchFamily="49" charset="0"/>
                <a:cs typeface="Menlo" panose="020B0609030804020204" pitchFamily="49" charset="0"/>
              </a:rPr>
              <a:t> row == HEIGHT // 2 and col == WIDTH // 2:</a:t>
            </a:r>
          </a:p>
          <a:p>
            <a:r>
              <a:rPr lang="en-US" sz="2000" dirty="0">
                <a:latin typeface="Menlo" panose="020B0609030804020204" pitchFamily="49" charset="0"/>
                <a:ea typeface="Menlo" panose="020B0609030804020204" pitchFamily="49" charset="0"/>
                <a:cs typeface="Menlo" panose="020B0609030804020204" pitchFamily="49" charset="0"/>
              </a:rPr>
              <a:t>                print("+",end='')</a:t>
            </a:r>
          </a:p>
          <a:p>
            <a:r>
              <a:rPr lang="en-US" sz="2000" dirty="0">
                <a:latin typeface="Menlo" panose="020B0609030804020204" pitchFamily="49" charset="0"/>
                <a:ea typeface="Menlo" panose="020B0609030804020204" pitchFamily="49" charset="0"/>
                <a:cs typeface="Menlo" panose="020B0609030804020204" pitchFamily="49" charset="0"/>
              </a:rPr>
              <a:t>            else:</a:t>
            </a:r>
          </a:p>
          <a:p>
            <a:r>
              <a:rPr lang="en-US" sz="2000" dirty="0">
                <a:latin typeface="Menlo" panose="020B0609030804020204" pitchFamily="49" charset="0"/>
                <a:ea typeface="Menlo" panose="020B0609030804020204" pitchFamily="49" charset="0"/>
                <a:cs typeface="Menlo" panose="020B0609030804020204" pitchFamily="49" charset="0"/>
              </a:rPr>
              <a:t>                print(".",end='')</a:t>
            </a:r>
          </a:p>
          <a:p>
            <a:r>
              <a:rPr lang="en-US" sz="2000" dirty="0">
                <a:latin typeface="Menlo" panose="020B0609030804020204" pitchFamily="49" charset="0"/>
                <a:ea typeface="Menlo" panose="020B0609030804020204" pitchFamily="49" charset="0"/>
                <a:cs typeface="Menlo" panose="020B0609030804020204" pitchFamily="49" charset="0"/>
              </a:rPr>
              <a:t>        print()</a:t>
            </a:r>
          </a:p>
          <a:p>
            <a:r>
              <a:rPr lang="en-US" sz="2000" dirty="0">
                <a:latin typeface="Menlo" panose="020B0609030804020204" pitchFamily="49" charset="0"/>
                <a:ea typeface="Menlo" panose="020B0609030804020204" pitchFamily="49" charset="0"/>
                <a:cs typeface="Menlo" panose="020B0609030804020204" pitchFamily="49" charset="0"/>
              </a:rPr>
              <a:t>    return</a:t>
            </a:r>
          </a:p>
        </p:txBody>
      </p:sp>
    </p:spTree>
    <p:extLst>
      <p:ext uri="{BB962C8B-B14F-4D97-AF65-F5344CB8AC3E}">
        <p14:creationId xmlns:p14="http://schemas.microsoft.com/office/powerpoint/2010/main" val="2198751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D2502-8C9C-B92F-4FE4-A40BF3FFF3C5}"/>
              </a:ext>
            </a:extLst>
          </p:cNvPr>
          <p:cNvSpPr>
            <a:spLocks noGrp="1"/>
          </p:cNvSpPr>
          <p:nvPr>
            <p:ph type="title"/>
          </p:nvPr>
        </p:nvSpPr>
        <p:spPr>
          <a:xfrm>
            <a:off x="0" y="24366"/>
            <a:ext cx="12192000" cy="1698927"/>
          </a:xfrm>
        </p:spPr>
        <p:txBody>
          <a:bodyPr wrap="square" lIns="182880" tIns="182880" rIns="182880" bIns="182880">
            <a:spAutoFit/>
          </a:bodyPr>
          <a:lstStyle/>
          <a:p>
            <a:r>
              <a:rPr lang="en-US" sz="4800" dirty="0">
                <a:solidFill>
                  <a:schemeClr val="bg1"/>
                </a:solidFill>
                <a:latin typeface="Lucida Bright" panose="02040602050505020304" pitchFamily="18" charset="77"/>
              </a:rPr>
              <a:t>Week 3 – AI, Machine Learning, &amp;</a:t>
            </a:r>
            <a:br>
              <a:rPr lang="en-US" sz="4800" dirty="0">
                <a:solidFill>
                  <a:schemeClr val="bg1"/>
                </a:solidFill>
                <a:latin typeface="Lucida Bright" panose="02040602050505020304" pitchFamily="18" charset="77"/>
              </a:rPr>
            </a:br>
            <a:r>
              <a:rPr lang="en-US" sz="4800" dirty="0">
                <a:solidFill>
                  <a:schemeClr val="bg1"/>
                </a:solidFill>
                <a:latin typeface="Lucida Bright" panose="02040602050505020304" pitchFamily="18" charset="77"/>
              </a:rPr>
              <a:t>               Classifiers</a:t>
            </a:r>
          </a:p>
        </p:txBody>
      </p:sp>
      <p:sp>
        <p:nvSpPr>
          <p:cNvPr id="3" name="Content Placeholder 2">
            <a:extLst>
              <a:ext uri="{FF2B5EF4-FFF2-40B4-BE49-F238E27FC236}">
                <a16:creationId xmlns:a16="http://schemas.microsoft.com/office/drawing/2014/main" id="{9E01B208-51D9-3DB8-4DE8-5C409C5B5BD1}"/>
              </a:ext>
            </a:extLst>
          </p:cNvPr>
          <p:cNvSpPr>
            <a:spLocks noGrp="1"/>
          </p:cNvSpPr>
          <p:nvPr>
            <p:ph idx="1"/>
          </p:nvPr>
        </p:nvSpPr>
        <p:spPr>
          <a:xfrm>
            <a:off x="-1" y="1757083"/>
            <a:ext cx="12191999" cy="4369401"/>
          </a:xfrm>
        </p:spPr>
        <p:txBody>
          <a:bodyPr lIns="182880" tIns="182880" rIns="182880" bIns="182880">
            <a:spAutoFit/>
          </a:bodyPr>
          <a:lstStyle/>
          <a:p>
            <a:pPr marL="514350" indent="-514350">
              <a:buAutoNum type="arabicPeriod"/>
            </a:pPr>
            <a:r>
              <a:rPr lang="en-US" dirty="0">
                <a:solidFill>
                  <a:schemeClr val="bg1"/>
                </a:solidFill>
                <a:latin typeface="Lucida Bright" panose="02040602050505020304" pitchFamily="18" charset="77"/>
              </a:rPr>
              <a:t>What even </a:t>
            </a:r>
            <a:r>
              <a:rPr lang="en-US" i="1" dirty="0">
                <a:solidFill>
                  <a:schemeClr val="bg1"/>
                </a:solidFill>
                <a:latin typeface="Lucida Bright" panose="02040602050505020304" pitchFamily="18" charset="77"/>
              </a:rPr>
              <a:t>is</a:t>
            </a:r>
            <a:r>
              <a:rPr lang="en-US" dirty="0">
                <a:solidFill>
                  <a:schemeClr val="bg1"/>
                </a:solidFill>
                <a:latin typeface="Lucida Bright" panose="02040602050505020304" pitchFamily="18" charset="77"/>
              </a:rPr>
              <a:t> AI anyway?</a:t>
            </a:r>
          </a:p>
          <a:p>
            <a:pPr marL="514350" indent="-514350">
              <a:buAutoNum type="arabicPeriod"/>
            </a:pPr>
            <a:r>
              <a:rPr lang="en-US" dirty="0">
                <a:solidFill>
                  <a:schemeClr val="bg1"/>
                </a:solidFill>
                <a:latin typeface="Lucida Bright" panose="02040602050505020304" pitchFamily="18" charset="77"/>
              </a:rPr>
              <a:t>Machine Learning</a:t>
            </a:r>
          </a:p>
          <a:p>
            <a:pPr marL="514350" indent="-514350">
              <a:buAutoNum type="arabicPeriod"/>
            </a:pPr>
            <a:r>
              <a:rPr lang="en-US" dirty="0">
                <a:solidFill>
                  <a:schemeClr val="bg1"/>
                </a:solidFill>
                <a:latin typeface="Lucida Bright" panose="02040602050505020304" pitchFamily="18" charset="77"/>
              </a:rPr>
              <a:t>Large Language Models (LLMs)</a:t>
            </a:r>
          </a:p>
          <a:p>
            <a:pPr marL="514350" indent="-514350">
              <a:buFont typeface="Arial" panose="020B0604020202020204" pitchFamily="34" charset="0"/>
              <a:buAutoNum type="arabicPeriod"/>
            </a:pPr>
            <a:r>
              <a:rPr lang="en-US" dirty="0">
                <a:solidFill>
                  <a:schemeClr val="bg1"/>
                </a:solidFill>
                <a:latin typeface="Lucida Bright" panose="02040602050505020304" pitchFamily="18" charset="77"/>
              </a:rPr>
              <a:t>Classifiers </a:t>
            </a:r>
            <a:r>
              <a:rPr lang="en-US" dirty="0">
                <a:solidFill>
                  <a:schemeClr val="accent1">
                    <a:lumMod val="60000"/>
                    <a:lumOff val="40000"/>
                  </a:schemeClr>
                </a:solidFill>
                <a:latin typeface="Lucida Bright" panose="02040602050505020304" pitchFamily="18" charset="77"/>
              </a:rPr>
              <a:t>[Activity]</a:t>
            </a:r>
          </a:p>
          <a:p>
            <a:pPr marL="514350" indent="-514350">
              <a:buAutoNum type="arabicPeriod"/>
            </a:pPr>
            <a:r>
              <a:rPr lang="en-US" dirty="0">
                <a:solidFill>
                  <a:schemeClr val="accent1">
                    <a:lumMod val="60000"/>
                    <a:lumOff val="40000"/>
                  </a:schemeClr>
                </a:solidFill>
                <a:latin typeface="Lucida Bright" panose="02040602050505020304" pitchFamily="18" charset="77"/>
              </a:rPr>
              <a:t>Break</a:t>
            </a:r>
          </a:p>
          <a:p>
            <a:pPr marL="514350" indent="-514350">
              <a:buAutoNum type="arabicPeriod"/>
            </a:pPr>
            <a:r>
              <a:rPr lang="en-US" dirty="0">
                <a:solidFill>
                  <a:schemeClr val="bg1"/>
                </a:solidFill>
                <a:latin typeface="Lucida Bright" panose="02040602050505020304" pitchFamily="18" charset="77"/>
              </a:rPr>
              <a:t>Programming: loops (</a:t>
            </a:r>
            <a:r>
              <a:rPr lang="en-US" i="1" dirty="0" err="1">
                <a:solidFill>
                  <a:schemeClr val="accent1">
                    <a:lumMod val="60000"/>
                    <a:lumOff val="40000"/>
                  </a:schemeClr>
                </a:solidFill>
                <a:latin typeface="Lucida Bright" panose="02040602050505020304" pitchFamily="18" charset="77"/>
                <a:hlinkClick r:id="rId2">
                  <a:extLst>
                    <a:ext uri="{A12FA001-AC4F-418D-AE19-62706E023703}">
                      <ahyp:hlinkClr xmlns:ahyp="http://schemas.microsoft.com/office/drawing/2018/hyperlinkcolor" val="tx"/>
                    </a:ext>
                  </a:extLst>
                </a:hlinkClick>
              </a:rPr>
              <a:t>pickcode.io</a:t>
            </a:r>
            <a:r>
              <a:rPr lang="en-US" dirty="0">
                <a:solidFill>
                  <a:schemeClr val="bg1"/>
                </a:solidFill>
                <a:latin typeface="Lucida Bright" panose="02040602050505020304" pitchFamily="18" charset="77"/>
              </a:rPr>
              <a:t>)</a:t>
            </a:r>
          </a:p>
          <a:p>
            <a:pPr marL="514350" indent="-514350">
              <a:buAutoNum type="arabicPeriod"/>
            </a:pPr>
            <a:r>
              <a:rPr lang="en-US" dirty="0">
                <a:solidFill>
                  <a:schemeClr val="bg1"/>
                </a:solidFill>
                <a:latin typeface="Lucida Bright" panose="02040602050505020304" pitchFamily="18" charset="77"/>
              </a:rPr>
              <a:t>infinite loops</a:t>
            </a:r>
          </a:p>
          <a:p>
            <a:pPr marL="514350" indent="-514350">
              <a:buAutoNum type="arabicPeriod"/>
            </a:pPr>
            <a:r>
              <a:rPr lang="en-US" dirty="0">
                <a:solidFill>
                  <a:schemeClr val="bg1"/>
                </a:solidFill>
                <a:latin typeface="Lucida Bright" panose="02040602050505020304" pitchFamily="18" charset="77"/>
              </a:rPr>
              <a:t>Number Guessing Game</a:t>
            </a:r>
          </a:p>
        </p:txBody>
      </p:sp>
    </p:spTree>
    <p:extLst>
      <p:ext uri="{BB962C8B-B14F-4D97-AF65-F5344CB8AC3E}">
        <p14:creationId xmlns:p14="http://schemas.microsoft.com/office/powerpoint/2010/main" val="865224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D2502-8C9C-B92F-4FE4-A40BF3FFF3C5}"/>
              </a:ext>
            </a:extLst>
          </p:cNvPr>
          <p:cNvSpPr>
            <a:spLocks noGrp="1"/>
          </p:cNvSpPr>
          <p:nvPr>
            <p:ph type="title"/>
          </p:nvPr>
        </p:nvSpPr>
        <p:spPr>
          <a:xfrm>
            <a:off x="0" y="26985"/>
            <a:ext cx="12192000" cy="1034129"/>
          </a:xfrm>
        </p:spPr>
        <p:txBody>
          <a:bodyPr wrap="square" lIns="182880" tIns="182880" rIns="182880" bIns="182880">
            <a:spAutoFit/>
          </a:bodyPr>
          <a:lstStyle/>
          <a:p>
            <a:r>
              <a:rPr lang="en-US" sz="4800" dirty="0">
                <a:solidFill>
                  <a:schemeClr val="bg1"/>
                </a:solidFill>
                <a:latin typeface="Lucida Bright" panose="02040602050505020304" pitchFamily="18" charset="77"/>
              </a:rPr>
              <a:t>Week 4-TBD</a:t>
            </a:r>
          </a:p>
        </p:txBody>
      </p:sp>
      <p:sp>
        <p:nvSpPr>
          <p:cNvPr id="3" name="Content Placeholder 2">
            <a:extLst>
              <a:ext uri="{FF2B5EF4-FFF2-40B4-BE49-F238E27FC236}">
                <a16:creationId xmlns:a16="http://schemas.microsoft.com/office/drawing/2014/main" id="{9E01B208-51D9-3DB8-4DE8-5C409C5B5BD1}"/>
              </a:ext>
            </a:extLst>
          </p:cNvPr>
          <p:cNvSpPr>
            <a:spLocks noGrp="1"/>
          </p:cNvSpPr>
          <p:nvPr>
            <p:ph idx="1"/>
          </p:nvPr>
        </p:nvSpPr>
        <p:spPr>
          <a:xfrm>
            <a:off x="-1" y="1757083"/>
            <a:ext cx="12191999" cy="3853363"/>
          </a:xfrm>
        </p:spPr>
        <p:txBody>
          <a:bodyPr lIns="182880" tIns="182880" rIns="182880" bIns="182880">
            <a:spAutoFit/>
          </a:bodyPr>
          <a:lstStyle/>
          <a:p>
            <a:r>
              <a:rPr lang="en-US" dirty="0">
                <a:solidFill>
                  <a:schemeClr val="bg1"/>
                </a:solidFill>
                <a:latin typeface="Lucida Bright" panose="02040602050505020304" pitchFamily="18" charset="77"/>
              </a:rPr>
              <a:t>Creating a personal webpage</a:t>
            </a:r>
          </a:p>
          <a:p>
            <a:r>
              <a:rPr lang="en-US" dirty="0">
                <a:solidFill>
                  <a:schemeClr val="bg1"/>
                </a:solidFill>
                <a:latin typeface="Lucida Bright" panose="02040602050505020304" pitchFamily="18" charset="77"/>
              </a:rPr>
              <a:t>Social media, social networks</a:t>
            </a:r>
          </a:p>
          <a:p>
            <a:r>
              <a:rPr lang="en-US" dirty="0">
                <a:solidFill>
                  <a:schemeClr val="bg1"/>
                </a:solidFill>
                <a:latin typeface="Lucida Bright" panose="02040602050505020304" pitchFamily="18" charset="77"/>
              </a:rPr>
              <a:t>Algorithmic Justice (FLOCK camera, Facial recognition, bias)</a:t>
            </a:r>
          </a:p>
          <a:p>
            <a:r>
              <a:rPr lang="en-US" dirty="0">
                <a:solidFill>
                  <a:schemeClr val="bg1"/>
                </a:solidFill>
                <a:latin typeface="Lucida Bright" panose="02040602050505020304" pitchFamily="18" charset="77"/>
              </a:rPr>
              <a:t>Gaming</a:t>
            </a:r>
          </a:p>
          <a:p>
            <a:r>
              <a:rPr lang="en-US" dirty="0" err="1">
                <a:solidFill>
                  <a:schemeClr val="bg1"/>
                </a:solidFill>
                <a:latin typeface="Lucida Bright" panose="02040602050505020304" pitchFamily="18" charset="77"/>
              </a:rPr>
              <a:t>Enshittification</a:t>
            </a:r>
            <a:endParaRPr lang="en-US" dirty="0">
              <a:solidFill>
                <a:schemeClr val="bg1"/>
              </a:solidFill>
              <a:latin typeface="Lucida Bright" panose="02040602050505020304" pitchFamily="18" charset="77"/>
            </a:endParaRPr>
          </a:p>
          <a:p>
            <a:r>
              <a:rPr lang="en-US" dirty="0">
                <a:solidFill>
                  <a:schemeClr val="bg1"/>
                </a:solidFill>
                <a:latin typeface="Lucida Bright" panose="02040602050505020304" pitchFamily="18" charset="77"/>
              </a:rPr>
              <a:t>Robots</a:t>
            </a:r>
          </a:p>
          <a:p>
            <a:r>
              <a:rPr lang="en-US" dirty="0">
                <a:solidFill>
                  <a:schemeClr val="bg1"/>
                </a:solidFill>
                <a:latin typeface="Lucida Bright" panose="02040602050505020304" pitchFamily="18" charset="77"/>
              </a:rPr>
              <a:t>Open conversation</a:t>
            </a:r>
          </a:p>
        </p:txBody>
      </p:sp>
    </p:spTree>
    <p:extLst>
      <p:ext uri="{BB962C8B-B14F-4D97-AF65-F5344CB8AC3E}">
        <p14:creationId xmlns:p14="http://schemas.microsoft.com/office/powerpoint/2010/main" val="2994001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D2502-8C9C-B92F-4FE4-A40BF3FFF3C5}"/>
              </a:ext>
            </a:extLst>
          </p:cNvPr>
          <p:cNvSpPr>
            <a:spLocks noGrp="1"/>
          </p:cNvSpPr>
          <p:nvPr>
            <p:ph type="title"/>
          </p:nvPr>
        </p:nvSpPr>
        <p:spPr>
          <a:xfrm>
            <a:off x="0" y="-1825"/>
            <a:ext cx="12192000" cy="1034129"/>
          </a:xfrm>
        </p:spPr>
        <p:txBody>
          <a:bodyPr wrap="square" lIns="182880" tIns="182880" rIns="182880" bIns="182880">
            <a:spAutoFit/>
          </a:bodyPr>
          <a:lstStyle/>
          <a:p>
            <a:r>
              <a:rPr lang="en-US" sz="4800" dirty="0">
                <a:solidFill>
                  <a:schemeClr val="bg1"/>
                </a:solidFill>
                <a:latin typeface="Lucida Bright" panose="02040602050505020304" pitchFamily="18" charset="77"/>
              </a:rPr>
              <a:t>What even </a:t>
            </a:r>
            <a:r>
              <a:rPr lang="en-US" sz="4800" i="1" dirty="0">
                <a:solidFill>
                  <a:schemeClr val="bg1"/>
                </a:solidFill>
                <a:latin typeface="Lucida Bright" panose="02040602050505020304" pitchFamily="18" charset="77"/>
              </a:rPr>
              <a:t>is</a:t>
            </a:r>
            <a:r>
              <a:rPr lang="en-US" sz="4800" dirty="0">
                <a:solidFill>
                  <a:schemeClr val="bg1"/>
                </a:solidFill>
                <a:latin typeface="Lucida Bright" panose="02040602050505020304" pitchFamily="18" charset="77"/>
              </a:rPr>
              <a:t> AI, anyway?</a:t>
            </a:r>
            <a:endParaRPr lang="en-US" sz="4800" dirty="0">
              <a:solidFill>
                <a:schemeClr val="accent1">
                  <a:lumMod val="60000"/>
                  <a:lumOff val="40000"/>
                </a:schemeClr>
              </a:solidFill>
              <a:latin typeface="Lucida Bright" panose="02040602050505020304" pitchFamily="18" charset="77"/>
            </a:endParaRPr>
          </a:p>
        </p:txBody>
      </p:sp>
      <p:sp>
        <p:nvSpPr>
          <p:cNvPr id="3" name="Content Placeholder 2">
            <a:extLst>
              <a:ext uri="{FF2B5EF4-FFF2-40B4-BE49-F238E27FC236}">
                <a16:creationId xmlns:a16="http://schemas.microsoft.com/office/drawing/2014/main" id="{9E01B208-51D9-3DB8-4DE8-5C409C5B5BD1}"/>
              </a:ext>
            </a:extLst>
          </p:cNvPr>
          <p:cNvSpPr>
            <a:spLocks noGrp="1"/>
          </p:cNvSpPr>
          <p:nvPr>
            <p:ph idx="1"/>
          </p:nvPr>
        </p:nvSpPr>
        <p:spPr>
          <a:xfrm>
            <a:off x="-1" y="1021978"/>
            <a:ext cx="12191999" cy="5792355"/>
          </a:xfrm>
        </p:spPr>
        <p:txBody>
          <a:bodyPr lIns="182880" tIns="182880" rIns="182880" bIns="182880">
            <a:spAutoFit/>
          </a:bodyPr>
          <a:lstStyle/>
          <a:p>
            <a:r>
              <a:rPr lang="en-US" dirty="0">
                <a:solidFill>
                  <a:schemeClr val="accent5">
                    <a:lumMod val="60000"/>
                    <a:lumOff val="40000"/>
                  </a:schemeClr>
                </a:solidFill>
                <a:latin typeface="Lucida Bright" panose="02040602050505020304" pitchFamily="18" charset="77"/>
              </a:rPr>
              <a:t>Historical Artificial Intelligence</a:t>
            </a:r>
            <a:r>
              <a:rPr lang="en-US" dirty="0">
                <a:solidFill>
                  <a:schemeClr val="bg1"/>
                </a:solidFill>
                <a:latin typeface="Lucida Bright" panose="02040602050505020304" pitchFamily="18" charset="77"/>
              </a:rPr>
              <a:t>: a computer that exhibits human-level intelligence.  (The Turing Test)</a:t>
            </a:r>
          </a:p>
          <a:p>
            <a:r>
              <a:rPr lang="en-US" dirty="0">
                <a:solidFill>
                  <a:schemeClr val="accent5">
                    <a:lumMod val="60000"/>
                    <a:lumOff val="40000"/>
                  </a:schemeClr>
                </a:solidFill>
                <a:latin typeface="Lucida Bright" panose="02040602050505020304" pitchFamily="18" charset="77"/>
              </a:rPr>
              <a:t>Artificial General Intelligence </a:t>
            </a:r>
            <a:r>
              <a:rPr lang="en-US" dirty="0">
                <a:solidFill>
                  <a:schemeClr val="bg1"/>
                </a:solidFill>
                <a:latin typeface="Lucida Bright" panose="02040602050505020304" pitchFamily="18" charset="77"/>
              </a:rPr>
              <a:t>(AGI): a computer that matches or surpasses human cognitive abilities</a:t>
            </a:r>
          </a:p>
          <a:p>
            <a:r>
              <a:rPr lang="en-US" dirty="0">
                <a:solidFill>
                  <a:schemeClr val="accent5">
                    <a:lumMod val="60000"/>
                    <a:lumOff val="40000"/>
                  </a:schemeClr>
                </a:solidFill>
                <a:latin typeface="Lucida Bright" panose="02040602050505020304" pitchFamily="18" charset="77"/>
              </a:rPr>
              <a:t>Machine Learning</a:t>
            </a:r>
            <a:r>
              <a:rPr lang="en-US" dirty="0">
                <a:solidFill>
                  <a:schemeClr val="bg1"/>
                </a:solidFill>
                <a:latin typeface="Lucida Bright" panose="02040602050505020304" pitchFamily="18" charset="77"/>
              </a:rPr>
              <a:t>: uses a trained model to identify patterns in data</a:t>
            </a:r>
          </a:p>
          <a:p>
            <a:r>
              <a:rPr lang="en-US" dirty="0">
                <a:solidFill>
                  <a:schemeClr val="accent5">
                    <a:lumMod val="60000"/>
                    <a:lumOff val="40000"/>
                  </a:schemeClr>
                </a:solidFill>
                <a:latin typeface="Lucida Bright" panose="02040602050505020304" pitchFamily="18" charset="77"/>
              </a:rPr>
              <a:t>Generative AI</a:t>
            </a:r>
            <a:r>
              <a:rPr lang="en-US" dirty="0">
                <a:solidFill>
                  <a:schemeClr val="bg1"/>
                </a:solidFill>
                <a:latin typeface="Lucida Bright" panose="02040602050505020304" pitchFamily="18" charset="77"/>
              </a:rPr>
              <a:t>: a type of machine learning in which the patterns are used to generate new data (visual, aural, text)</a:t>
            </a:r>
          </a:p>
          <a:p>
            <a:r>
              <a:rPr lang="en-US" dirty="0">
                <a:solidFill>
                  <a:schemeClr val="accent5">
                    <a:lumMod val="60000"/>
                    <a:lumOff val="40000"/>
                  </a:schemeClr>
                </a:solidFill>
                <a:latin typeface="Lucida Bright" panose="02040602050505020304" pitchFamily="18" charset="77"/>
              </a:rPr>
              <a:t>Large Language Models </a:t>
            </a:r>
            <a:r>
              <a:rPr lang="en-US" dirty="0">
                <a:solidFill>
                  <a:schemeClr val="bg1"/>
                </a:solidFill>
                <a:latin typeface="Lucida Bright" panose="02040602050505020304" pitchFamily="18" charset="77"/>
              </a:rPr>
              <a:t>(LLMs): generative AI models that focus on text, often supplemented with auxiliary tools</a:t>
            </a:r>
          </a:p>
          <a:p>
            <a:pPr marL="0" indent="0">
              <a:buNone/>
            </a:pPr>
            <a:endParaRPr lang="en-US" dirty="0">
              <a:solidFill>
                <a:schemeClr val="bg1"/>
              </a:solidFill>
              <a:latin typeface="Lucida Bright" panose="02040602050505020304" pitchFamily="18" charset="77"/>
            </a:endParaRPr>
          </a:p>
          <a:p>
            <a:endParaRPr lang="en-US" dirty="0">
              <a:solidFill>
                <a:schemeClr val="bg1"/>
              </a:solidFill>
              <a:latin typeface="Lucida Bright" panose="02040602050505020304" pitchFamily="18" charset="77"/>
            </a:endParaRPr>
          </a:p>
        </p:txBody>
      </p:sp>
    </p:spTree>
    <p:extLst>
      <p:ext uri="{BB962C8B-B14F-4D97-AF65-F5344CB8AC3E}">
        <p14:creationId xmlns:p14="http://schemas.microsoft.com/office/powerpoint/2010/main" val="926836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D2502-8C9C-B92F-4FE4-A40BF3FFF3C5}"/>
              </a:ext>
            </a:extLst>
          </p:cNvPr>
          <p:cNvSpPr>
            <a:spLocks noGrp="1"/>
          </p:cNvSpPr>
          <p:nvPr>
            <p:ph type="title"/>
          </p:nvPr>
        </p:nvSpPr>
        <p:spPr>
          <a:xfrm>
            <a:off x="0" y="-1825"/>
            <a:ext cx="12192000" cy="1034129"/>
          </a:xfrm>
        </p:spPr>
        <p:txBody>
          <a:bodyPr wrap="square" lIns="182880" tIns="182880" rIns="182880" bIns="182880">
            <a:spAutoFit/>
          </a:bodyPr>
          <a:lstStyle/>
          <a:p>
            <a:r>
              <a:rPr lang="en-US" sz="4800" dirty="0">
                <a:solidFill>
                  <a:schemeClr val="bg1"/>
                </a:solidFill>
                <a:latin typeface="Lucida Bright" panose="02040602050505020304" pitchFamily="18" charset="77"/>
              </a:rPr>
              <a:t>The scope of conversation</a:t>
            </a:r>
            <a:endParaRPr lang="en-US" sz="4800" dirty="0">
              <a:solidFill>
                <a:schemeClr val="accent1">
                  <a:lumMod val="60000"/>
                  <a:lumOff val="40000"/>
                </a:schemeClr>
              </a:solidFill>
              <a:latin typeface="Lucida Bright" panose="02040602050505020304" pitchFamily="18" charset="77"/>
            </a:endParaRPr>
          </a:p>
        </p:txBody>
      </p:sp>
      <p:sp>
        <p:nvSpPr>
          <p:cNvPr id="3" name="Content Placeholder 2">
            <a:extLst>
              <a:ext uri="{FF2B5EF4-FFF2-40B4-BE49-F238E27FC236}">
                <a16:creationId xmlns:a16="http://schemas.microsoft.com/office/drawing/2014/main" id="{9E01B208-51D9-3DB8-4DE8-5C409C5B5BD1}"/>
              </a:ext>
            </a:extLst>
          </p:cNvPr>
          <p:cNvSpPr>
            <a:spLocks noGrp="1"/>
          </p:cNvSpPr>
          <p:nvPr>
            <p:ph idx="1"/>
          </p:nvPr>
        </p:nvSpPr>
        <p:spPr>
          <a:xfrm>
            <a:off x="-1" y="1021978"/>
            <a:ext cx="12191999" cy="4112921"/>
          </a:xfrm>
        </p:spPr>
        <p:txBody>
          <a:bodyPr lIns="182880" tIns="182880" rIns="182880" bIns="182880">
            <a:spAutoFit/>
          </a:bodyPr>
          <a:lstStyle/>
          <a:p>
            <a:r>
              <a:rPr lang="en-US" dirty="0">
                <a:solidFill>
                  <a:schemeClr val="bg1"/>
                </a:solidFill>
                <a:latin typeface="Lucida Bright" panose="02040602050505020304" pitchFamily="18" charset="77"/>
              </a:rPr>
              <a:t>AI as a branch of computer science</a:t>
            </a:r>
          </a:p>
          <a:p>
            <a:r>
              <a:rPr lang="en-US" dirty="0">
                <a:solidFill>
                  <a:schemeClr val="bg1"/>
                </a:solidFill>
                <a:latin typeface="Lucida Bright" panose="02040602050505020304" pitchFamily="18" charset="77"/>
              </a:rPr>
              <a:t>AI as a tool for coders, artists, students, people</a:t>
            </a:r>
          </a:p>
          <a:p>
            <a:r>
              <a:rPr lang="en-US" strike="sngStrike" dirty="0">
                <a:solidFill>
                  <a:schemeClr val="bg1"/>
                </a:solidFill>
                <a:latin typeface="Lucida Bright" panose="02040602050505020304" pitchFamily="18" charset="77"/>
              </a:rPr>
              <a:t>AI as hyped by tech bros</a:t>
            </a:r>
          </a:p>
          <a:p>
            <a:r>
              <a:rPr lang="en-US" strike="sngStrike" dirty="0">
                <a:solidFill>
                  <a:schemeClr val="bg1"/>
                </a:solidFill>
                <a:latin typeface="Lucida Bright" panose="02040602050505020304" pitchFamily="18" charset="77"/>
              </a:rPr>
              <a:t>AI as an economic / </a:t>
            </a:r>
            <a:br>
              <a:rPr lang="en-US" strike="sngStrike" dirty="0">
                <a:solidFill>
                  <a:schemeClr val="bg1"/>
                </a:solidFill>
                <a:latin typeface="Lucida Bright" panose="02040602050505020304" pitchFamily="18" charset="77"/>
              </a:rPr>
            </a:br>
            <a:r>
              <a:rPr lang="en-US" strike="sngStrike" dirty="0">
                <a:solidFill>
                  <a:schemeClr val="bg1"/>
                </a:solidFill>
                <a:latin typeface="Lucida Bright" panose="02040602050505020304" pitchFamily="18" charset="77"/>
              </a:rPr>
              <a:t>financial market concern</a:t>
            </a:r>
          </a:p>
          <a:p>
            <a:r>
              <a:rPr lang="en-US" strike="sngStrike" dirty="0">
                <a:solidFill>
                  <a:schemeClr val="bg1"/>
                </a:solidFill>
                <a:latin typeface="Lucida Bright" panose="02040602050505020304" pitchFamily="18" charset="77"/>
              </a:rPr>
              <a:t>AI as a resource issue (power, </a:t>
            </a:r>
            <a:br>
              <a:rPr lang="en-US" strike="sngStrike" dirty="0">
                <a:solidFill>
                  <a:schemeClr val="bg1"/>
                </a:solidFill>
                <a:latin typeface="Lucida Bright" panose="02040602050505020304" pitchFamily="18" charset="77"/>
              </a:rPr>
            </a:br>
            <a:r>
              <a:rPr lang="en-US" strike="sngStrike" dirty="0">
                <a:solidFill>
                  <a:schemeClr val="bg1"/>
                </a:solidFill>
                <a:latin typeface="Lucida Bright" panose="02040602050505020304" pitchFamily="18" charset="77"/>
              </a:rPr>
              <a:t>water)</a:t>
            </a:r>
          </a:p>
          <a:p>
            <a:endParaRPr lang="en-US" dirty="0">
              <a:solidFill>
                <a:schemeClr val="bg1"/>
              </a:solidFill>
              <a:latin typeface="Lucida Bright" panose="02040602050505020304" pitchFamily="18" charset="77"/>
            </a:endParaRPr>
          </a:p>
        </p:txBody>
      </p:sp>
      <p:pic>
        <p:nvPicPr>
          <p:cNvPr id="5" name="Picture 4">
            <a:extLst>
              <a:ext uri="{FF2B5EF4-FFF2-40B4-BE49-F238E27FC236}">
                <a16:creationId xmlns:a16="http://schemas.microsoft.com/office/drawing/2014/main" id="{BCFB2DC3-4BFD-A124-83C6-E76D6248ABB9}"/>
              </a:ext>
            </a:extLst>
          </p:cNvPr>
          <p:cNvPicPr>
            <a:picLocks noChangeAspect="1"/>
          </p:cNvPicPr>
          <p:nvPr/>
        </p:nvPicPr>
        <p:blipFill>
          <a:blip r:embed="rId2"/>
          <a:stretch>
            <a:fillRect/>
          </a:stretch>
        </p:blipFill>
        <p:spPr>
          <a:xfrm>
            <a:off x="6096000" y="2284175"/>
            <a:ext cx="6095998" cy="4571999"/>
          </a:xfrm>
          <a:prstGeom prst="rect">
            <a:avLst/>
          </a:prstGeom>
        </p:spPr>
      </p:pic>
    </p:spTree>
    <p:extLst>
      <p:ext uri="{BB962C8B-B14F-4D97-AF65-F5344CB8AC3E}">
        <p14:creationId xmlns:p14="http://schemas.microsoft.com/office/powerpoint/2010/main" val="1629425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D2502-8C9C-B92F-4FE4-A40BF3FFF3C5}"/>
              </a:ext>
            </a:extLst>
          </p:cNvPr>
          <p:cNvSpPr>
            <a:spLocks noGrp="1"/>
          </p:cNvSpPr>
          <p:nvPr>
            <p:ph type="title"/>
          </p:nvPr>
        </p:nvSpPr>
        <p:spPr>
          <a:xfrm>
            <a:off x="0" y="-1825"/>
            <a:ext cx="12192000" cy="1034129"/>
          </a:xfrm>
        </p:spPr>
        <p:txBody>
          <a:bodyPr wrap="square" lIns="182880" tIns="182880" rIns="182880" bIns="182880">
            <a:spAutoFit/>
          </a:bodyPr>
          <a:lstStyle/>
          <a:p>
            <a:r>
              <a:rPr lang="en-US" sz="4800" dirty="0">
                <a:latin typeface="Lucida Bright" panose="02040602050505020304" pitchFamily="18" charset="77"/>
              </a:rPr>
              <a:t>Machine Learning - Perceptron</a:t>
            </a:r>
          </a:p>
        </p:txBody>
      </p:sp>
      <p:sp>
        <p:nvSpPr>
          <p:cNvPr id="3" name="Content Placeholder 2">
            <a:extLst>
              <a:ext uri="{FF2B5EF4-FFF2-40B4-BE49-F238E27FC236}">
                <a16:creationId xmlns:a16="http://schemas.microsoft.com/office/drawing/2014/main" id="{9E01B208-51D9-3DB8-4DE8-5C409C5B5BD1}"/>
              </a:ext>
            </a:extLst>
          </p:cNvPr>
          <p:cNvSpPr>
            <a:spLocks noGrp="1"/>
          </p:cNvSpPr>
          <p:nvPr>
            <p:ph idx="1"/>
          </p:nvPr>
        </p:nvSpPr>
        <p:spPr>
          <a:xfrm>
            <a:off x="-1" y="1021978"/>
            <a:ext cx="12191999" cy="1789208"/>
          </a:xfrm>
        </p:spPr>
        <p:txBody>
          <a:bodyPr lIns="182880" tIns="182880" rIns="182880" bIns="182880">
            <a:spAutoFit/>
          </a:bodyPr>
          <a:lstStyle/>
          <a:p>
            <a:pPr marL="0" indent="0">
              <a:buNone/>
            </a:pPr>
            <a:r>
              <a:rPr lang="en-US" dirty="0">
                <a:solidFill>
                  <a:schemeClr val="bg1"/>
                </a:solidFill>
                <a:latin typeface="Lucida Bright" panose="02040602050505020304" pitchFamily="18" charset="77"/>
              </a:rPr>
              <a:t> </a:t>
            </a:r>
          </a:p>
          <a:p>
            <a:pPr marL="0" indent="0">
              <a:buNone/>
            </a:pPr>
            <a:endParaRPr lang="en-US" dirty="0">
              <a:solidFill>
                <a:schemeClr val="bg1"/>
              </a:solidFill>
              <a:latin typeface="Lucida Bright" panose="02040602050505020304" pitchFamily="18" charset="77"/>
            </a:endParaRPr>
          </a:p>
          <a:p>
            <a:endParaRPr lang="en-US" dirty="0">
              <a:solidFill>
                <a:schemeClr val="bg1"/>
              </a:solidFill>
              <a:latin typeface="Lucida Bright" panose="02040602050505020304" pitchFamily="18" charset="77"/>
            </a:endParaRPr>
          </a:p>
        </p:txBody>
      </p:sp>
      <p:pic>
        <p:nvPicPr>
          <p:cNvPr id="5" name="Picture 4">
            <a:extLst>
              <a:ext uri="{FF2B5EF4-FFF2-40B4-BE49-F238E27FC236}">
                <a16:creationId xmlns:a16="http://schemas.microsoft.com/office/drawing/2014/main" id="{5C249A18-C1B5-9E60-1AA6-9412B4FD09ED}"/>
              </a:ext>
            </a:extLst>
          </p:cNvPr>
          <p:cNvPicPr>
            <a:picLocks noChangeAspect="1"/>
          </p:cNvPicPr>
          <p:nvPr/>
        </p:nvPicPr>
        <p:blipFill>
          <a:blip r:embed="rId3"/>
          <a:stretch>
            <a:fillRect/>
          </a:stretch>
        </p:blipFill>
        <p:spPr>
          <a:xfrm>
            <a:off x="2457450" y="1416050"/>
            <a:ext cx="7277100" cy="4025900"/>
          </a:xfrm>
          <a:prstGeom prst="rect">
            <a:avLst/>
          </a:prstGeom>
        </p:spPr>
      </p:pic>
    </p:spTree>
    <p:extLst>
      <p:ext uri="{BB962C8B-B14F-4D97-AF65-F5344CB8AC3E}">
        <p14:creationId xmlns:p14="http://schemas.microsoft.com/office/powerpoint/2010/main" val="3246111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D2502-8C9C-B92F-4FE4-A40BF3FFF3C5}"/>
              </a:ext>
            </a:extLst>
          </p:cNvPr>
          <p:cNvSpPr>
            <a:spLocks noGrp="1"/>
          </p:cNvSpPr>
          <p:nvPr>
            <p:ph type="title"/>
          </p:nvPr>
        </p:nvSpPr>
        <p:spPr>
          <a:xfrm>
            <a:off x="0" y="-1825"/>
            <a:ext cx="12192000" cy="1034129"/>
          </a:xfrm>
        </p:spPr>
        <p:txBody>
          <a:bodyPr wrap="square" lIns="182880" tIns="182880" rIns="182880" bIns="182880">
            <a:spAutoFit/>
          </a:bodyPr>
          <a:lstStyle/>
          <a:p>
            <a:r>
              <a:rPr lang="en-US" sz="4800" dirty="0">
                <a:latin typeface="Lucida Bright" panose="02040602050505020304" pitchFamily="18" charset="77"/>
              </a:rPr>
              <a:t>Machine Learning - Perceptron</a:t>
            </a:r>
          </a:p>
        </p:txBody>
      </p:sp>
      <p:sp>
        <p:nvSpPr>
          <p:cNvPr id="3" name="Content Placeholder 2">
            <a:extLst>
              <a:ext uri="{FF2B5EF4-FFF2-40B4-BE49-F238E27FC236}">
                <a16:creationId xmlns:a16="http://schemas.microsoft.com/office/drawing/2014/main" id="{9E01B208-51D9-3DB8-4DE8-5C409C5B5BD1}"/>
              </a:ext>
            </a:extLst>
          </p:cNvPr>
          <p:cNvSpPr>
            <a:spLocks noGrp="1"/>
          </p:cNvSpPr>
          <p:nvPr>
            <p:ph idx="1"/>
          </p:nvPr>
        </p:nvSpPr>
        <p:spPr>
          <a:xfrm>
            <a:off x="-1" y="1021978"/>
            <a:ext cx="12191999" cy="1789208"/>
          </a:xfrm>
        </p:spPr>
        <p:txBody>
          <a:bodyPr lIns="182880" tIns="182880" rIns="182880" bIns="182880">
            <a:spAutoFit/>
          </a:bodyPr>
          <a:lstStyle/>
          <a:p>
            <a:pPr marL="0" indent="0">
              <a:buNone/>
            </a:pPr>
            <a:r>
              <a:rPr lang="en-US" dirty="0">
                <a:solidFill>
                  <a:schemeClr val="bg1"/>
                </a:solidFill>
                <a:latin typeface="Lucida Bright" panose="02040602050505020304" pitchFamily="18" charset="77"/>
              </a:rPr>
              <a:t> </a:t>
            </a:r>
          </a:p>
          <a:p>
            <a:pPr marL="0" indent="0">
              <a:buNone/>
            </a:pPr>
            <a:endParaRPr lang="en-US" dirty="0">
              <a:solidFill>
                <a:schemeClr val="bg1"/>
              </a:solidFill>
              <a:latin typeface="Lucida Bright" panose="02040602050505020304" pitchFamily="18" charset="77"/>
            </a:endParaRPr>
          </a:p>
          <a:p>
            <a:endParaRPr lang="en-US" dirty="0">
              <a:solidFill>
                <a:schemeClr val="bg1"/>
              </a:solidFill>
              <a:latin typeface="Lucida Bright" panose="02040602050505020304" pitchFamily="18" charset="77"/>
            </a:endParaRPr>
          </a:p>
        </p:txBody>
      </p:sp>
      <p:pic>
        <p:nvPicPr>
          <p:cNvPr id="7" name="Picture 6">
            <a:extLst>
              <a:ext uri="{FF2B5EF4-FFF2-40B4-BE49-F238E27FC236}">
                <a16:creationId xmlns:a16="http://schemas.microsoft.com/office/drawing/2014/main" id="{6C68CFCA-19F5-5F25-191E-C3C82F7CFC11}"/>
              </a:ext>
            </a:extLst>
          </p:cNvPr>
          <p:cNvPicPr>
            <a:picLocks noChangeAspect="1"/>
          </p:cNvPicPr>
          <p:nvPr/>
        </p:nvPicPr>
        <p:blipFill>
          <a:blip r:embed="rId3"/>
          <a:stretch>
            <a:fillRect/>
          </a:stretch>
        </p:blipFill>
        <p:spPr>
          <a:xfrm>
            <a:off x="2036040" y="1416050"/>
            <a:ext cx="8064500" cy="4025900"/>
          </a:xfrm>
          <a:prstGeom prst="rect">
            <a:avLst/>
          </a:prstGeom>
        </p:spPr>
      </p:pic>
    </p:spTree>
    <p:extLst>
      <p:ext uri="{BB962C8B-B14F-4D97-AF65-F5344CB8AC3E}">
        <p14:creationId xmlns:p14="http://schemas.microsoft.com/office/powerpoint/2010/main" val="8986008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2617</TotalTime>
  <Words>2702</Words>
  <Application>Microsoft Macintosh PowerPoint</Application>
  <PresentationFormat>Widescreen</PresentationFormat>
  <Paragraphs>515</Paragraphs>
  <Slides>37</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Calibri</vt:lpstr>
      <vt:lpstr>Calibri Light</vt:lpstr>
      <vt:lpstr>Liberation Sans</vt:lpstr>
      <vt:lpstr>Lucida Bright</vt:lpstr>
      <vt:lpstr>Menlo</vt:lpstr>
      <vt:lpstr>Times New Roman</vt:lpstr>
      <vt:lpstr>Office Theme</vt:lpstr>
      <vt:lpstr>Intro to Computer Science &amp; Programming for Adults</vt:lpstr>
      <vt:lpstr>Welcome Back!                    All about AI</vt:lpstr>
      <vt:lpstr>Week 2 – The Internet, Webpages, &amp;                Cybersecurity</vt:lpstr>
      <vt:lpstr>Week 3 – AI, Machine Learning, &amp;                Classifiers</vt:lpstr>
      <vt:lpstr>Week 4-TBD</vt:lpstr>
      <vt:lpstr>What even is AI, anyway?</vt:lpstr>
      <vt:lpstr>The scope of conversation</vt:lpstr>
      <vt:lpstr>Machine Learning - Perceptron</vt:lpstr>
      <vt:lpstr>Machine Learning - Perceptron</vt:lpstr>
      <vt:lpstr>Predicted Examples</vt:lpstr>
      <vt:lpstr>“Actual Data” for me hiking</vt:lpstr>
      <vt:lpstr>Machine Learning - Perceptron</vt:lpstr>
      <vt:lpstr>Machine Learning - Perceptron</vt:lpstr>
      <vt:lpstr>Machine Learning - Neuron</vt:lpstr>
      <vt:lpstr>Training a Neuron</vt:lpstr>
      <vt:lpstr>Training Data</vt:lpstr>
      <vt:lpstr>Appraiser Examples</vt:lpstr>
      <vt:lpstr>Machine Learning Examples</vt:lpstr>
      <vt:lpstr>Machine Learning</vt:lpstr>
      <vt:lpstr>A Layer of Neurons</vt:lpstr>
      <vt:lpstr>Train a Classifier [Activity]</vt:lpstr>
      <vt:lpstr>Generative AI</vt:lpstr>
      <vt:lpstr>Large Language Models (LLMs)</vt:lpstr>
      <vt:lpstr>LLM Python-based query [Demo]</vt:lpstr>
      <vt:lpstr>OpenAI API call - Python</vt:lpstr>
      <vt:lpstr>What else do we know about LLMs?</vt:lpstr>
      <vt:lpstr>LLMs on the back end</vt:lpstr>
      <vt:lpstr>LLMs on the back end</vt:lpstr>
      <vt:lpstr>Break</vt:lpstr>
      <vt:lpstr>Programming: Loops</vt:lpstr>
      <vt:lpstr>Programming – Random Numbers</vt:lpstr>
      <vt:lpstr>PowerPoint Presentation</vt:lpstr>
      <vt:lpstr>Programming: Loops</vt:lpstr>
      <vt:lpstr>Computers love to loop</vt:lpstr>
      <vt:lpstr>Guessing Game</vt:lpstr>
      <vt:lpstr>RandomWalker1</vt:lpstr>
      <vt:lpstr>RandomWalker2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Computer Science &amp; Programming for Adults</dc:title>
  <dc:creator>Richard White</dc:creator>
  <cp:lastModifiedBy>Richard White</cp:lastModifiedBy>
  <cp:revision>40</cp:revision>
  <cp:lastPrinted>2026-02-04T05:31:29Z</cp:lastPrinted>
  <dcterms:created xsi:type="dcterms:W3CDTF">2025-12-13T22:38:33Z</dcterms:created>
  <dcterms:modified xsi:type="dcterms:W3CDTF">2026-02-04T05:32:50Z</dcterms:modified>
</cp:coreProperties>
</file>