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66" r:id="rId4"/>
    <p:sldId id="267" r:id="rId5"/>
    <p:sldId id="268" r:id="rId6"/>
    <p:sldId id="269" r:id="rId7"/>
    <p:sldId id="262" r:id="rId8"/>
    <p:sldId id="275" r:id="rId9"/>
    <p:sldId id="276" r:id="rId10"/>
    <p:sldId id="274" r:id="rId11"/>
    <p:sldId id="289" r:id="rId12"/>
    <p:sldId id="271" r:id="rId13"/>
    <p:sldId id="272" r:id="rId14"/>
    <p:sldId id="273" r:id="rId15"/>
    <p:sldId id="278" r:id="rId16"/>
    <p:sldId id="270" r:id="rId17"/>
    <p:sldId id="291" r:id="rId18"/>
    <p:sldId id="292" r:id="rId19"/>
    <p:sldId id="290" r:id="rId20"/>
    <p:sldId id="277" r:id="rId21"/>
    <p:sldId id="263" r:id="rId22"/>
    <p:sldId id="265" r:id="rId23"/>
    <p:sldId id="264" r:id="rId24"/>
    <p:sldId id="258" r:id="rId25"/>
    <p:sldId id="280" r:id="rId26"/>
    <p:sldId id="281" r:id="rId27"/>
    <p:sldId id="284" r:id="rId28"/>
    <p:sldId id="282" r:id="rId29"/>
    <p:sldId id="283" r:id="rId30"/>
    <p:sldId id="279" r:id="rId31"/>
    <p:sldId id="286" r:id="rId32"/>
    <p:sldId id="287" r:id="rId33"/>
    <p:sldId id="288" r:id="rId34"/>
    <p:sldId id="2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60"/>
    <p:restoredTop sz="71492"/>
  </p:normalViewPr>
  <p:slideViewPr>
    <p:cSldViewPr snapToGrid="0" snapToObjects="1">
      <p:cViewPr varScale="1">
        <p:scale>
          <a:sx n="71" d="100"/>
          <a:sy n="71" d="100"/>
        </p:scale>
        <p:origin x="192"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81F6D-894D-8448-A4DE-D0F7AD7E0F9F}" type="datetimeFigureOut">
              <a:rPr lang="en-US" smtClean="0"/>
              <a:t>1/19/26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BC108-7212-FE40-8CB0-5E19C9049008}" type="slidenum">
              <a:rPr lang="en-US" smtClean="0"/>
              <a:t>‹#›</a:t>
            </a:fld>
            <a:endParaRPr lang="en-US"/>
          </a:p>
        </p:txBody>
      </p:sp>
    </p:spTree>
    <p:extLst>
      <p:ext uri="{BB962C8B-B14F-4D97-AF65-F5344CB8AC3E}">
        <p14:creationId xmlns:p14="http://schemas.microsoft.com/office/powerpoint/2010/main" val="3084295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difficulty of identifying components in smaller computers, </a:t>
            </a:r>
          </a:p>
        </p:txBody>
      </p:sp>
      <p:sp>
        <p:nvSpPr>
          <p:cNvPr id="4" name="Slide Number Placeholder 3"/>
          <p:cNvSpPr>
            <a:spLocks noGrp="1"/>
          </p:cNvSpPr>
          <p:nvPr>
            <p:ph type="sldNum" sz="quarter" idx="5"/>
          </p:nvPr>
        </p:nvSpPr>
        <p:spPr/>
        <p:txBody>
          <a:bodyPr/>
          <a:lstStyle/>
          <a:p>
            <a:fld id="{813BC108-7212-FE40-8CB0-5E19C9049008}" type="slidenum">
              <a:rPr lang="en-US" smtClean="0"/>
              <a:t>10</a:t>
            </a:fld>
            <a:endParaRPr lang="en-US"/>
          </a:p>
        </p:txBody>
      </p:sp>
    </p:spTree>
    <p:extLst>
      <p:ext uri="{BB962C8B-B14F-4D97-AF65-F5344CB8AC3E}">
        <p14:creationId xmlns:p14="http://schemas.microsoft.com/office/powerpoint/2010/main" val="3199235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movies, there are lots of examples of people writing code...</a:t>
            </a:r>
          </a:p>
        </p:txBody>
      </p:sp>
      <p:sp>
        <p:nvSpPr>
          <p:cNvPr id="4" name="Slide Number Placeholder 3"/>
          <p:cNvSpPr>
            <a:spLocks noGrp="1"/>
          </p:cNvSpPr>
          <p:nvPr>
            <p:ph type="sldNum" sz="quarter" idx="5"/>
          </p:nvPr>
        </p:nvSpPr>
        <p:spPr/>
        <p:txBody>
          <a:bodyPr/>
          <a:lstStyle/>
          <a:p>
            <a:fld id="{813BC108-7212-FE40-8CB0-5E19C9049008}" type="slidenum">
              <a:rPr lang="en-US" smtClean="0"/>
              <a:t>23</a:t>
            </a:fld>
            <a:endParaRPr lang="en-US"/>
          </a:p>
        </p:txBody>
      </p:sp>
    </p:spTree>
    <p:extLst>
      <p:ext uri="{BB962C8B-B14F-4D97-AF65-F5344CB8AC3E}">
        <p14:creationId xmlns:p14="http://schemas.microsoft.com/office/powerpoint/2010/main" val="274145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had more time or were taking this a little more seriously, we’d make some effort to get those tools installed. </a:t>
            </a:r>
          </a:p>
        </p:txBody>
      </p:sp>
      <p:sp>
        <p:nvSpPr>
          <p:cNvPr id="4" name="Slide Number Placeholder 3"/>
          <p:cNvSpPr>
            <a:spLocks noGrp="1"/>
          </p:cNvSpPr>
          <p:nvPr>
            <p:ph type="sldNum" sz="quarter" idx="5"/>
          </p:nvPr>
        </p:nvSpPr>
        <p:spPr/>
        <p:txBody>
          <a:bodyPr/>
          <a:lstStyle/>
          <a:p>
            <a:fld id="{813BC108-7212-FE40-8CB0-5E19C9049008}" type="slidenum">
              <a:rPr lang="en-US" smtClean="0"/>
              <a:t>24</a:t>
            </a:fld>
            <a:endParaRPr lang="en-US"/>
          </a:p>
        </p:txBody>
      </p:sp>
    </p:spTree>
    <p:extLst>
      <p:ext uri="{BB962C8B-B14F-4D97-AF65-F5344CB8AC3E}">
        <p14:creationId xmlns:p14="http://schemas.microsoft.com/office/powerpoint/2010/main" val="206511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met with the lead developer of this site. </a:t>
            </a:r>
          </a:p>
        </p:txBody>
      </p:sp>
      <p:sp>
        <p:nvSpPr>
          <p:cNvPr id="4" name="Slide Number Placeholder 3"/>
          <p:cNvSpPr>
            <a:spLocks noGrp="1"/>
          </p:cNvSpPr>
          <p:nvPr>
            <p:ph type="sldNum" sz="quarter" idx="5"/>
          </p:nvPr>
        </p:nvSpPr>
        <p:spPr/>
        <p:txBody>
          <a:bodyPr/>
          <a:lstStyle/>
          <a:p>
            <a:fld id="{813BC108-7212-FE40-8CB0-5E19C9049008}" type="slidenum">
              <a:rPr lang="en-US" smtClean="0"/>
              <a:t>25</a:t>
            </a:fld>
            <a:endParaRPr lang="en-US"/>
          </a:p>
        </p:txBody>
      </p:sp>
    </p:spTree>
    <p:extLst>
      <p:ext uri="{BB962C8B-B14F-4D97-AF65-F5344CB8AC3E}">
        <p14:creationId xmlns:p14="http://schemas.microsoft.com/office/powerpoint/2010/main" val="2167782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ask for whether you are a teacher or a student (because this is an education focused site). Choose “student”, unless you want to be contacted by the developers about using this tool in your classroom.</a:t>
            </a:r>
          </a:p>
          <a:p>
            <a:endParaRPr lang="en-US" dirty="0"/>
          </a:p>
          <a:p>
            <a:r>
              <a:rPr lang="en-US" dirty="0"/>
              <a:t>It will then ask for your age. I presume this is for complying with minimum-age documentation, although it could be data collection for the purposes of the site as well. Put whatever you want.</a:t>
            </a:r>
          </a:p>
          <a:p>
            <a:endParaRPr lang="en-US" dirty="0"/>
          </a:p>
          <a:p>
            <a:r>
              <a:rPr lang="en-US" dirty="0"/>
              <a:t>Then you’ll be able to create a free account. If you have a Google account and want to authenticate using your Google ID, that’s fine. You can also just use your own email and password.</a:t>
            </a:r>
          </a:p>
        </p:txBody>
      </p:sp>
      <p:sp>
        <p:nvSpPr>
          <p:cNvPr id="4" name="Slide Number Placeholder 3"/>
          <p:cNvSpPr>
            <a:spLocks noGrp="1"/>
          </p:cNvSpPr>
          <p:nvPr>
            <p:ph type="sldNum" sz="quarter" idx="5"/>
          </p:nvPr>
        </p:nvSpPr>
        <p:spPr/>
        <p:txBody>
          <a:bodyPr/>
          <a:lstStyle/>
          <a:p>
            <a:fld id="{813BC108-7212-FE40-8CB0-5E19C9049008}" type="slidenum">
              <a:rPr lang="en-US" smtClean="0"/>
              <a:t>26</a:t>
            </a:fld>
            <a:endParaRPr lang="en-US"/>
          </a:p>
        </p:txBody>
      </p:sp>
    </p:spTree>
    <p:extLst>
      <p:ext uri="{BB962C8B-B14F-4D97-AF65-F5344CB8AC3E}">
        <p14:creationId xmlns:p14="http://schemas.microsoft.com/office/powerpoint/2010/main" val="31620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this screen, select “Sandbox” (for playing, get it?) and click on the green “New project” button...</a:t>
            </a:r>
          </a:p>
        </p:txBody>
      </p:sp>
      <p:sp>
        <p:nvSpPr>
          <p:cNvPr id="4" name="Slide Number Placeholder 3"/>
          <p:cNvSpPr>
            <a:spLocks noGrp="1"/>
          </p:cNvSpPr>
          <p:nvPr>
            <p:ph type="sldNum" sz="quarter" idx="5"/>
          </p:nvPr>
        </p:nvSpPr>
        <p:spPr/>
        <p:txBody>
          <a:bodyPr/>
          <a:lstStyle/>
          <a:p>
            <a:fld id="{813BC108-7212-FE40-8CB0-5E19C9049008}" type="slidenum">
              <a:rPr lang="en-US" smtClean="0"/>
              <a:t>27</a:t>
            </a:fld>
            <a:endParaRPr lang="en-US"/>
          </a:p>
        </p:txBody>
      </p:sp>
    </p:spTree>
    <p:extLst>
      <p:ext uri="{BB962C8B-B14F-4D97-AF65-F5344CB8AC3E}">
        <p14:creationId xmlns:p14="http://schemas.microsoft.com/office/powerpoint/2010/main" val="107585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be asked what language you want to use for the project, that type it should be (choose “Console”), and what you want to call the project. We’re going to call it “</a:t>
            </a:r>
            <a:r>
              <a:rPr lang="en-US" dirty="0" err="1"/>
              <a:t>hello_world</a:t>
            </a:r>
            <a:r>
              <a:rPr lang="en-US" dirty="0"/>
              <a:t>” (with an underscore).</a:t>
            </a:r>
          </a:p>
        </p:txBody>
      </p:sp>
      <p:sp>
        <p:nvSpPr>
          <p:cNvPr id="4" name="Slide Number Placeholder 3"/>
          <p:cNvSpPr>
            <a:spLocks noGrp="1"/>
          </p:cNvSpPr>
          <p:nvPr>
            <p:ph type="sldNum" sz="quarter" idx="5"/>
          </p:nvPr>
        </p:nvSpPr>
        <p:spPr/>
        <p:txBody>
          <a:bodyPr/>
          <a:lstStyle/>
          <a:p>
            <a:fld id="{813BC108-7212-FE40-8CB0-5E19C9049008}" type="slidenum">
              <a:rPr lang="en-US" smtClean="0"/>
              <a:t>28</a:t>
            </a:fld>
            <a:endParaRPr lang="en-US"/>
          </a:p>
        </p:txBody>
      </p:sp>
    </p:spTree>
    <p:extLst>
      <p:ext uri="{BB962C8B-B14F-4D97-AF65-F5344CB8AC3E}">
        <p14:creationId xmlns:p14="http://schemas.microsoft.com/office/powerpoint/2010/main" val="70531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we’re starting to look a little like a hacker! We’ve got dark screens with mysterious colored text on them. We’re ready to launch the next great tech startup, or write the next data analysis tool for performing government oversight, or write the next Wordle. </a:t>
            </a:r>
          </a:p>
        </p:txBody>
      </p:sp>
      <p:sp>
        <p:nvSpPr>
          <p:cNvPr id="4" name="Slide Number Placeholder 3"/>
          <p:cNvSpPr>
            <a:spLocks noGrp="1"/>
          </p:cNvSpPr>
          <p:nvPr>
            <p:ph type="sldNum" sz="quarter" idx="5"/>
          </p:nvPr>
        </p:nvSpPr>
        <p:spPr/>
        <p:txBody>
          <a:bodyPr/>
          <a:lstStyle/>
          <a:p>
            <a:fld id="{813BC108-7212-FE40-8CB0-5E19C9049008}" type="slidenum">
              <a:rPr lang="en-US" smtClean="0"/>
              <a:t>29</a:t>
            </a:fld>
            <a:endParaRPr lang="en-US"/>
          </a:p>
        </p:txBody>
      </p:sp>
    </p:spTree>
    <p:extLst>
      <p:ext uri="{BB962C8B-B14F-4D97-AF65-F5344CB8AC3E}">
        <p14:creationId xmlns:p14="http://schemas.microsoft.com/office/powerpoint/2010/main" val="2491733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Pound sign, number sign, “hash” indicates a comment—all text after that is ignored by computer</a:t>
            </a:r>
          </a:p>
          <a:p>
            <a:endParaRPr lang="en-US" dirty="0"/>
          </a:p>
          <a:p>
            <a:r>
              <a:rPr lang="en-US" dirty="0"/>
              <a:t>“def main():” defines a main function in our program, but doesn’t actually execute it yet. It won’t do that until we ”call” it later on.</a:t>
            </a:r>
          </a:p>
          <a:p>
            <a:endParaRPr lang="en-US" dirty="0"/>
          </a:p>
          <a:p>
            <a:r>
              <a:rPr lang="en-US" dirty="0"/>
              <a:t>Python is very particular about indenting. Indenting has to be just right. Using the tab key to indent a “block” of code in a function will insert four spaces, which is what Python typically uses.</a:t>
            </a:r>
          </a:p>
        </p:txBody>
      </p:sp>
      <p:sp>
        <p:nvSpPr>
          <p:cNvPr id="4" name="Slide Number Placeholder 3"/>
          <p:cNvSpPr>
            <a:spLocks noGrp="1"/>
          </p:cNvSpPr>
          <p:nvPr>
            <p:ph type="sldNum" sz="quarter" idx="5"/>
          </p:nvPr>
        </p:nvSpPr>
        <p:spPr/>
        <p:txBody>
          <a:bodyPr/>
          <a:lstStyle/>
          <a:p>
            <a:fld id="{813BC108-7212-FE40-8CB0-5E19C9049008}" type="slidenum">
              <a:rPr lang="en-US" smtClean="0"/>
              <a:t>30</a:t>
            </a:fld>
            <a:endParaRPr lang="en-US"/>
          </a:p>
        </p:txBody>
      </p:sp>
    </p:spTree>
    <p:extLst>
      <p:ext uri="{BB962C8B-B14F-4D97-AF65-F5344CB8AC3E}">
        <p14:creationId xmlns:p14="http://schemas.microsoft.com/office/powerpoint/2010/main" val="3965232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stored in the computer’s memory, and can be referred to by “variables.”</a:t>
            </a:r>
          </a:p>
          <a:p>
            <a:endParaRPr lang="en-US" dirty="0"/>
          </a:p>
          <a:p>
            <a:r>
              <a:rPr lang="en-US" dirty="0"/>
              <a:t>Here, `name` is a variable name that we made up. You can call it `n` or anything else you want, but `name` is a good choice because it makes sense and isn’t too complicated. It’s storing a ”string” value, a “string of characters” that can be anything between single or double quotes.</a:t>
            </a:r>
          </a:p>
          <a:p>
            <a:endParaRPr lang="en-US" dirty="0"/>
          </a:p>
          <a:p>
            <a:r>
              <a:rPr lang="en-US" dirty="0"/>
              <a:t>We also have a variable `age` used to store a number. The number *doesn’t* have quotes around it, which is how Python knows it’s a number 65 and not the characters 6 and 5.</a:t>
            </a:r>
          </a:p>
          <a:p>
            <a:endParaRPr lang="en-US" dirty="0"/>
          </a:p>
          <a:p>
            <a:r>
              <a:rPr lang="en-US" dirty="0"/>
              <a:t>We can also change the value that a variable references. In the line `age = age + 1`, we’re evaluating the expression on the right and setting `age` to point to that new number. The old value is no longer there.</a:t>
            </a:r>
          </a:p>
        </p:txBody>
      </p:sp>
      <p:sp>
        <p:nvSpPr>
          <p:cNvPr id="4" name="Slide Number Placeholder 3"/>
          <p:cNvSpPr>
            <a:spLocks noGrp="1"/>
          </p:cNvSpPr>
          <p:nvPr>
            <p:ph type="sldNum" sz="quarter" idx="5"/>
          </p:nvPr>
        </p:nvSpPr>
        <p:spPr/>
        <p:txBody>
          <a:bodyPr/>
          <a:lstStyle/>
          <a:p>
            <a:fld id="{813BC108-7212-FE40-8CB0-5E19C9049008}" type="slidenum">
              <a:rPr lang="en-US" smtClean="0"/>
              <a:t>31</a:t>
            </a:fld>
            <a:endParaRPr lang="en-US"/>
          </a:p>
        </p:txBody>
      </p:sp>
    </p:spTree>
    <p:extLst>
      <p:ext uri="{BB962C8B-B14F-4D97-AF65-F5344CB8AC3E}">
        <p14:creationId xmlns:p14="http://schemas.microsoft.com/office/powerpoint/2010/main" val="3343248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statement allows us to have the user enter information into a program.</a:t>
            </a:r>
          </a:p>
          <a:p>
            <a:endParaRPr lang="en-US" dirty="0"/>
          </a:p>
          <a:p>
            <a:r>
              <a:rPr lang="en-US" dirty="0"/>
              <a:t>By default, values that are entered come in as `strings`. If they’re meant to be used as numbers, we have to convert them by using the int() or float() methods.</a:t>
            </a:r>
          </a:p>
          <a:p>
            <a:endParaRPr lang="en-US" dirty="0"/>
          </a:p>
          <a:p>
            <a:endParaRPr lang="en-US" dirty="0"/>
          </a:p>
        </p:txBody>
      </p:sp>
      <p:sp>
        <p:nvSpPr>
          <p:cNvPr id="4" name="Slide Number Placeholder 3"/>
          <p:cNvSpPr>
            <a:spLocks noGrp="1"/>
          </p:cNvSpPr>
          <p:nvPr>
            <p:ph type="sldNum" sz="quarter" idx="5"/>
          </p:nvPr>
        </p:nvSpPr>
        <p:spPr/>
        <p:txBody>
          <a:bodyPr/>
          <a:lstStyle/>
          <a:p>
            <a:fld id="{813BC108-7212-FE40-8CB0-5E19C9049008}" type="slidenum">
              <a:rPr lang="en-US" smtClean="0"/>
              <a:t>32</a:t>
            </a:fld>
            <a:endParaRPr lang="en-US"/>
          </a:p>
        </p:txBody>
      </p:sp>
    </p:spTree>
    <p:extLst>
      <p:ext uri="{BB962C8B-B14F-4D97-AF65-F5344CB8AC3E}">
        <p14:creationId xmlns:p14="http://schemas.microsoft.com/office/powerpoint/2010/main" val="390421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difficulty of identifying components in smaller computers, </a:t>
            </a:r>
          </a:p>
        </p:txBody>
      </p:sp>
      <p:sp>
        <p:nvSpPr>
          <p:cNvPr id="4" name="Slide Number Placeholder 3"/>
          <p:cNvSpPr>
            <a:spLocks noGrp="1"/>
          </p:cNvSpPr>
          <p:nvPr>
            <p:ph type="sldNum" sz="quarter" idx="5"/>
          </p:nvPr>
        </p:nvSpPr>
        <p:spPr/>
        <p:txBody>
          <a:bodyPr/>
          <a:lstStyle/>
          <a:p>
            <a:fld id="{813BC108-7212-FE40-8CB0-5E19C9049008}" type="slidenum">
              <a:rPr lang="en-US" smtClean="0"/>
              <a:t>11</a:t>
            </a:fld>
            <a:endParaRPr lang="en-US"/>
          </a:p>
        </p:txBody>
      </p:sp>
    </p:spTree>
    <p:extLst>
      <p:ext uri="{BB962C8B-B14F-4D97-AF65-F5344CB8AC3E}">
        <p14:creationId xmlns:p14="http://schemas.microsoft.com/office/powerpoint/2010/main" val="138597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Lucida Bright" panose="02040602050505020304" pitchFamily="18" charset="77"/>
              </a:rPr>
              <a:t>You may have heard that computers all run in binary, “it’s all ones and zeros.”  For digital, binary computers that’s true. </a:t>
            </a:r>
          </a:p>
        </p:txBody>
      </p:sp>
      <p:sp>
        <p:nvSpPr>
          <p:cNvPr id="4" name="Slide Number Placeholder 3"/>
          <p:cNvSpPr>
            <a:spLocks noGrp="1"/>
          </p:cNvSpPr>
          <p:nvPr>
            <p:ph type="sldNum" sz="quarter" idx="5"/>
          </p:nvPr>
        </p:nvSpPr>
        <p:spPr/>
        <p:txBody>
          <a:bodyPr/>
          <a:lstStyle/>
          <a:p>
            <a:fld id="{813BC108-7212-FE40-8CB0-5E19C9049008}" type="slidenum">
              <a:rPr lang="en-US" smtClean="0"/>
              <a:t>16</a:t>
            </a:fld>
            <a:endParaRPr lang="en-US"/>
          </a:p>
        </p:txBody>
      </p:sp>
    </p:spTree>
    <p:extLst>
      <p:ext uri="{BB962C8B-B14F-4D97-AF65-F5344CB8AC3E}">
        <p14:creationId xmlns:p14="http://schemas.microsoft.com/office/powerpoint/2010/main" val="403819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Lucida Bright" panose="02040602050505020304" pitchFamily="18" charset="77"/>
              </a:rPr>
              <a:t>You may have heard that computers all run in binary, “it’s all ones and zeros.”  For digital, binary computers that’s true. </a:t>
            </a:r>
          </a:p>
        </p:txBody>
      </p:sp>
      <p:sp>
        <p:nvSpPr>
          <p:cNvPr id="4" name="Slide Number Placeholder 3"/>
          <p:cNvSpPr>
            <a:spLocks noGrp="1"/>
          </p:cNvSpPr>
          <p:nvPr>
            <p:ph type="sldNum" sz="quarter" idx="5"/>
          </p:nvPr>
        </p:nvSpPr>
        <p:spPr/>
        <p:txBody>
          <a:bodyPr/>
          <a:lstStyle/>
          <a:p>
            <a:fld id="{813BC108-7212-FE40-8CB0-5E19C9049008}" type="slidenum">
              <a:rPr lang="en-US" smtClean="0"/>
              <a:t>17</a:t>
            </a:fld>
            <a:endParaRPr lang="en-US"/>
          </a:p>
        </p:txBody>
      </p:sp>
    </p:spTree>
    <p:extLst>
      <p:ext uri="{BB962C8B-B14F-4D97-AF65-F5344CB8AC3E}">
        <p14:creationId xmlns:p14="http://schemas.microsoft.com/office/powerpoint/2010/main" val="599165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Lucida Bright" panose="02040602050505020304" pitchFamily="18" charset="77"/>
            </a:endParaRPr>
          </a:p>
        </p:txBody>
      </p:sp>
      <p:sp>
        <p:nvSpPr>
          <p:cNvPr id="4" name="Slide Number Placeholder 3"/>
          <p:cNvSpPr>
            <a:spLocks noGrp="1"/>
          </p:cNvSpPr>
          <p:nvPr>
            <p:ph type="sldNum" sz="quarter" idx="5"/>
          </p:nvPr>
        </p:nvSpPr>
        <p:spPr/>
        <p:txBody>
          <a:bodyPr/>
          <a:lstStyle/>
          <a:p>
            <a:fld id="{813BC108-7212-FE40-8CB0-5E19C9049008}" type="slidenum">
              <a:rPr lang="en-US" smtClean="0"/>
              <a:t>18</a:t>
            </a:fld>
            <a:endParaRPr lang="en-US"/>
          </a:p>
        </p:txBody>
      </p:sp>
    </p:spTree>
    <p:extLst>
      <p:ext uri="{BB962C8B-B14F-4D97-AF65-F5344CB8AC3E}">
        <p14:creationId xmlns:p14="http://schemas.microsoft.com/office/powerpoint/2010/main" val="274922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Lucida Bright" panose="02040602050505020304" pitchFamily="18" charset="77"/>
            </a:endParaRPr>
          </a:p>
        </p:txBody>
      </p:sp>
      <p:sp>
        <p:nvSpPr>
          <p:cNvPr id="4" name="Slide Number Placeholder 3"/>
          <p:cNvSpPr>
            <a:spLocks noGrp="1"/>
          </p:cNvSpPr>
          <p:nvPr>
            <p:ph type="sldNum" sz="quarter" idx="5"/>
          </p:nvPr>
        </p:nvSpPr>
        <p:spPr/>
        <p:txBody>
          <a:bodyPr/>
          <a:lstStyle/>
          <a:p>
            <a:fld id="{813BC108-7212-FE40-8CB0-5E19C9049008}" type="slidenum">
              <a:rPr lang="en-US" smtClean="0"/>
              <a:t>19</a:t>
            </a:fld>
            <a:endParaRPr lang="en-US"/>
          </a:p>
        </p:txBody>
      </p:sp>
    </p:spTree>
    <p:extLst>
      <p:ext uri="{BB962C8B-B14F-4D97-AF65-F5344CB8AC3E}">
        <p14:creationId xmlns:p14="http://schemas.microsoft.com/office/powerpoint/2010/main" val="2488955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Lucida Bright" panose="02040602050505020304" pitchFamily="18" charset="77"/>
              </a:rPr>
              <a:t>IMSAI 8080 came out in 1975. Switches allowed for input to the processor, and LED lights were the output.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Lucida Bright" panose="02040602050505020304" pitchFamily="18"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Lucida Bright" panose="02040602050505020304" pitchFamily="18" charset="77"/>
              </a:rPr>
              <a:t>Programming up to 4:35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Lucida Bright" panose="02040602050505020304" pitchFamily="18" charset="77"/>
              </a:rPr>
              <a:t>Running the program (identifying prime numbers) starts at 4:35.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Lucida Bright" panose="02040602050505020304" pitchFamily="18"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Lucida Bright" panose="02040602050505020304" pitchFamily="18" charset="77"/>
            </a:endParaRPr>
          </a:p>
        </p:txBody>
      </p:sp>
      <p:sp>
        <p:nvSpPr>
          <p:cNvPr id="4" name="Slide Number Placeholder 3"/>
          <p:cNvSpPr>
            <a:spLocks noGrp="1"/>
          </p:cNvSpPr>
          <p:nvPr>
            <p:ph type="sldNum" sz="quarter" idx="5"/>
          </p:nvPr>
        </p:nvSpPr>
        <p:spPr/>
        <p:txBody>
          <a:bodyPr/>
          <a:lstStyle/>
          <a:p>
            <a:fld id="{813BC108-7212-FE40-8CB0-5E19C9049008}" type="slidenum">
              <a:rPr lang="en-US" smtClean="0"/>
              <a:t>20</a:t>
            </a:fld>
            <a:endParaRPr lang="en-US"/>
          </a:p>
        </p:txBody>
      </p:sp>
    </p:spTree>
    <p:extLst>
      <p:ext uri="{BB962C8B-B14F-4D97-AF65-F5344CB8AC3E}">
        <p14:creationId xmlns:p14="http://schemas.microsoft.com/office/powerpoint/2010/main" val="418503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Assembly is human-readable form of machine language</a:t>
            </a:r>
          </a:p>
          <a:p>
            <a:r>
              <a:rPr lang="en-US" dirty="0"/>
              <a:t>Run through Demo</a:t>
            </a:r>
          </a:p>
          <a:p>
            <a:endParaRPr lang="en-US" dirty="0"/>
          </a:p>
        </p:txBody>
      </p:sp>
      <p:sp>
        <p:nvSpPr>
          <p:cNvPr id="4" name="Slide Number Placeholder 3"/>
          <p:cNvSpPr>
            <a:spLocks noGrp="1"/>
          </p:cNvSpPr>
          <p:nvPr>
            <p:ph type="sldNum" sz="quarter" idx="5"/>
          </p:nvPr>
        </p:nvSpPr>
        <p:spPr/>
        <p:txBody>
          <a:bodyPr/>
          <a:lstStyle/>
          <a:p>
            <a:fld id="{813BC108-7212-FE40-8CB0-5E19C9049008}" type="slidenum">
              <a:rPr lang="en-US" smtClean="0"/>
              <a:t>21</a:t>
            </a:fld>
            <a:endParaRPr lang="en-US"/>
          </a:p>
        </p:txBody>
      </p:sp>
    </p:spTree>
    <p:extLst>
      <p:ext uri="{BB962C8B-B14F-4D97-AF65-F5344CB8AC3E}">
        <p14:creationId xmlns:p14="http://schemas.microsoft.com/office/powerpoint/2010/main" val="272579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Restrooms across the hall, refreshments over on the side</a:t>
            </a:r>
          </a:p>
        </p:txBody>
      </p:sp>
      <p:sp>
        <p:nvSpPr>
          <p:cNvPr id="4" name="Slide Number Placeholder 3"/>
          <p:cNvSpPr>
            <a:spLocks noGrp="1"/>
          </p:cNvSpPr>
          <p:nvPr>
            <p:ph type="sldNum" sz="quarter" idx="5"/>
          </p:nvPr>
        </p:nvSpPr>
        <p:spPr/>
        <p:txBody>
          <a:bodyPr/>
          <a:lstStyle/>
          <a:p>
            <a:fld id="{813BC108-7212-FE40-8CB0-5E19C9049008}" type="slidenum">
              <a:rPr lang="en-US" smtClean="0"/>
              <a:t>22</a:t>
            </a:fld>
            <a:endParaRPr lang="en-US"/>
          </a:p>
        </p:txBody>
      </p:sp>
    </p:spTree>
    <p:extLst>
      <p:ext uri="{BB962C8B-B14F-4D97-AF65-F5344CB8AC3E}">
        <p14:creationId xmlns:p14="http://schemas.microsoft.com/office/powerpoint/2010/main" val="1993294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0736-7F20-4BA1-9B63-A85142859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26EAA-F7A8-F06F-EDD5-258CB8AF5B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D68395-8937-7823-B31F-43494B276854}"/>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5" name="Footer Placeholder 4">
            <a:extLst>
              <a:ext uri="{FF2B5EF4-FFF2-40B4-BE49-F238E27FC236}">
                <a16:creationId xmlns:a16="http://schemas.microsoft.com/office/drawing/2014/main" id="{7E97D9FA-1640-D2A6-D8B2-0DDB0043B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6F301-2376-0467-4BE3-41C3B65760E1}"/>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1865665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0CC7A-8C7A-DF70-3E41-D56A36EA3C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3FBFEE-C91A-D099-5F7E-2D359C654E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F6D42-485F-BC6F-A12F-42508609C118}"/>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5" name="Footer Placeholder 4">
            <a:extLst>
              <a:ext uri="{FF2B5EF4-FFF2-40B4-BE49-F238E27FC236}">
                <a16:creationId xmlns:a16="http://schemas.microsoft.com/office/drawing/2014/main" id="{940293A1-A201-BD79-9138-C32CDBAE0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D6E31-374C-19B7-5B67-2322F16F172A}"/>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395965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98CD80-E7F6-2D0A-402D-09E5351C7A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DCA644-C7AF-890E-2163-5613214849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19E63-9B9B-EC29-99F7-7722227B0459}"/>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5" name="Footer Placeholder 4">
            <a:extLst>
              <a:ext uri="{FF2B5EF4-FFF2-40B4-BE49-F238E27FC236}">
                <a16:creationId xmlns:a16="http://schemas.microsoft.com/office/drawing/2014/main" id="{35FFE7CE-0B03-0577-F911-A17AA3F15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125BA-98ED-8D01-46B1-C316E4C7589F}"/>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226716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C3A1-2C8F-D562-BC3A-3772A3E0A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8F042E-D341-A719-B4EB-72D3AC3D77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C9E74-C47D-3724-004C-680DE8CF7FA5}"/>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5" name="Footer Placeholder 4">
            <a:extLst>
              <a:ext uri="{FF2B5EF4-FFF2-40B4-BE49-F238E27FC236}">
                <a16:creationId xmlns:a16="http://schemas.microsoft.com/office/drawing/2014/main" id="{63D3A1D5-E48A-39E9-E28C-8DCC4B1177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2302A-BF6D-2D34-E2AD-5E3F8FFB4715}"/>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331700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89E5-6C78-E064-3F99-7436A225D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4CCE02-7E04-3C3B-0F14-2F68F3CCA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8CD6A7-B73A-6CB7-3542-CA752B9D8D9D}"/>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5" name="Footer Placeholder 4">
            <a:extLst>
              <a:ext uri="{FF2B5EF4-FFF2-40B4-BE49-F238E27FC236}">
                <a16:creationId xmlns:a16="http://schemas.microsoft.com/office/drawing/2014/main" id="{01FA9994-DD7A-526E-5FD1-5259573FC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B79D-F0F2-F3DD-B01F-48F7D7A1F761}"/>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395196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357A-3EA8-C90B-FDA5-E1E9097FA7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87F182-6197-63A6-9F9D-B5EB0182A9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F41F6A-D5DC-5C63-7405-16A460CF8F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33A1CE-F1FF-3D45-6801-717D7EDDB018}"/>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6" name="Footer Placeholder 5">
            <a:extLst>
              <a:ext uri="{FF2B5EF4-FFF2-40B4-BE49-F238E27FC236}">
                <a16:creationId xmlns:a16="http://schemas.microsoft.com/office/drawing/2014/main" id="{01137B40-759E-ADAF-DCCC-FCBC8E65A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E0C78-46CC-C03A-1B78-4043F6480C3E}"/>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53675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D477D-DDED-FE01-B412-0B26BD66A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56E3BD-65CC-76A4-4682-AE78C170F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8F5499-719F-7521-31DC-9390539E62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641715-6638-DC61-D48F-52D6018BA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8E621-7943-E5F3-ECE3-05B33B2DB2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303F1-C2AA-26CF-D6BA-CFF56ABEB76F}"/>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8" name="Footer Placeholder 7">
            <a:extLst>
              <a:ext uri="{FF2B5EF4-FFF2-40B4-BE49-F238E27FC236}">
                <a16:creationId xmlns:a16="http://schemas.microsoft.com/office/drawing/2014/main" id="{15ED0A2D-1E22-AEB5-72B3-79BEDF1EE1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367180-E4FF-A5A1-77C7-B18C47530A12}"/>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1078270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925FA-17CE-D8D1-E54F-B21DCDF79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6D8212-54BC-5895-DF39-CDA40D18CDDA}"/>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4" name="Footer Placeholder 3">
            <a:extLst>
              <a:ext uri="{FF2B5EF4-FFF2-40B4-BE49-F238E27FC236}">
                <a16:creationId xmlns:a16="http://schemas.microsoft.com/office/drawing/2014/main" id="{C0B6C989-8A1E-8454-2E92-014FC01EE4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245EF3-757C-A827-54C8-EB6C806BF95D}"/>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231800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366D7B-ED87-53AD-A20D-021361DC6364}"/>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3" name="Footer Placeholder 2">
            <a:extLst>
              <a:ext uri="{FF2B5EF4-FFF2-40B4-BE49-F238E27FC236}">
                <a16:creationId xmlns:a16="http://schemas.microsoft.com/office/drawing/2014/main" id="{1F99324B-7580-19B3-BDF8-6761CE2FA5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E930F0-9284-C2A2-7CEC-1D2E95870676}"/>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6330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5E7D-45E4-90DA-4EF4-3A0EB24386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78D802-03C3-F859-D553-36712848D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045852-6461-C6F2-C5B2-F45F7544F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87280-4A78-0356-FA0D-81729163AAF0}"/>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6" name="Footer Placeholder 5">
            <a:extLst>
              <a:ext uri="{FF2B5EF4-FFF2-40B4-BE49-F238E27FC236}">
                <a16:creationId xmlns:a16="http://schemas.microsoft.com/office/drawing/2014/main" id="{902D5210-D7D8-675C-6F10-D4BE1A6C9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FF98E-CC35-A8DE-F5DC-3D529BB5918F}"/>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384569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C788-5B3E-B4E8-4F6B-8970835B0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DC735A-F927-4D44-D758-328885E266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F5886D-D6BF-CF17-E239-A6885F071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AC5FC-95FC-1E25-6971-481F332859F7}"/>
              </a:ext>
            </a:extLst>
          </p:cNvPr>
          <p:cNvSpPr>
            <a:spLocks noGrp="1"/>
          </p:cNvSpPr>
          <p:nvPr>
            <p:ph type="dt" sz="half" idx="10"/>
          </p:nvPr>
        </p:nvSpPr>
        <p:spPr/>
        <p:txBody>
          <a:bodyPr/>
          <a:lstStyle/>
          <a:p>
            <a:fld id="{7EC8FD66-DB94-344D-A8E7-7628CA21F980}" type="datetimeFigureOut">
              <a:rPr lang="en-US" smtClean="0"/>
              <a:t>1/19/26</a:t>
            </a:fld>
            <a:endParaRPr lang="en-US"/>
          </a:p>
        </p:txBody>
      </p:sp>
      <p:sp>
        <p:nvSpPr>
          <p:cNvPr id="6" name="Footer Placeholder 5">
            <a:extLst>
              <a:ext uri="{FF2B5EF4-FFF2-40B4-BE49-F238E27FC236}">
                <a16:creationId xmlns:a16="http://schemas.microsoft.com/office/drawing/2014/main" id="{7FAB4283-5436-E6A0-349F-BD523EAFFD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B8DE8-F81F-CDAA-593D-A8DFB43C2CD6}"/>
              </a:ext>
            </a:extLst>
          </p:cNvPr>
          <p:cNvSpPr>
            <a:spLocks noGrp="1"/>
          </p:cNvSpPr>
          <p:nvPr>
            <p:ph type="sldNum" sz="quarter" idx="12"/>
          </p:nvPr>
        </p:nvSpPr>
        <p:spPr/>
        <p:txBody>
          <a:bodyPr/>
          <a:lstStyle/>
          <a:p>
            <a:fld id="{CB9094C2-17EF-0541-A932-FEAF2032EF64}" type="slidenum">
              <a:rPr lang="en-US" smtClean="0"/>
              <a:t>‹#›</a:t>
            </a:fld>
            <a:endParaRPr lang="en-US"/>
          </a:p>
        </p:txBody>
      </p:sp>
    </p:spTree>
    <p:extLst>
      <p:ext uri="{BB962C8B-B14F-4D97-AF65-F5344CB8AC3E}">
        <p14:creationId xmlns:p14="http://schemas.microsoft.com/office/powerpoint/2010/main" val="351043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5D38C-1D32-D942-6391-6D9351E5C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4357E8-4B49-2B12-01C3-458969007C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3C454-4637-6E33-C830-DAD28301F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8FD66-DB94-344D-A8E7-7628CA21F980}" type="datetimeFigureOut">
              <a:rPr lang="en-US" smtClean="0"/>
              <a:t>1/19/26</a:t>
            </a:fld>
            <a:endParaRPr lang="en-US"/>
          </a:p>
        </p:txBody>
      </p:sp>
      <p:sp>
        <p:nvSpPr>
          <p:cNvPr id="5" name="Footer Placeholder 4">
            <a:extLst>
              <a:ext uri="{FF2B5EF4-FFF2-40B4-BE49-F238E27FC236}">
                <a16:creationId xmlns:a16="http://schemas.microsoft.com/office/drawing/2014/main" id="{4F1C713E-9CA0-EECE-0725-CEB6F7CC0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488FF7-DC91-3995-2C5A-F17F286EE2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094C2-17EF-0541-A932-FEAF2032EF64}" type="slidenum">
              <a:rPr lang="en-US" smtClean="0"/>
              <a:t>‹#›</a:t>
            </a:fld>
            <a:endParaRPr lang="en-US"/>
          </a:p>
        </p:txBody>
      </p:sp>
    </p:spTree>
    <p:extLst>
      <p:ext uri="{BB962C8B-B14F-4D97-AF65-F5344CB8AC3E}">
        <p14:creationId xmlns:p14="http://schemas.microsoft.com/office/powerpoint/2010/main" val="3530971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wdP8WB8Dwbg?si=UnepyAdRDp73EgJ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pickcode.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bloomberg.com/graphics/2015-paul-ford-what-is-co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pickcode.i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pickcode.i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9045-F56B-930E-80E0-DE3B3F97DF16}"/>
              </a:ext>
            </a:extLst>
          </p:cNvPr>
          <p:cNvSpPr>
            <a:spLocks noGrp="1"/>
          </p:cNvSpPr>
          <p:nvPr>
            <p:ph type="ctrTitle"/>
          </p:nvPr>
        </p:nvSpPr>
        <p:spPr>
          <a:xfrm>
            <a:off x="0" y="754744"/>
            <a:ext cx="12192000" cy="3600216"/>
          </a:xfrm>
        </p:spPr>
        <p:txBody>
          <a:bodyPr lIns="182880" tIns="91440" rIns="182880" bIns="91440" anchor="t" anchorCtr="0">
            <a:spAutoFit/>
          </a:bodyPr>
          <a:lstStyle/>
          <a:p>
            <a:pPr>
              <a:lnSpc>
                <a:spcPts val="9200"/>
              </a:lnSpc>
              <a:spcBef>
                <a:spcPts val="0"/>
              </a:spcBef>
            </a:pPr>
            <a:r>
              <a:rPr lang="en-US" dirty="0">
                <a:solidFill>
                  <a:schemeClr val="bg1"/>
                </a:solidFill>
                <a:latin typeface="Lucida Bright" panose="02040602050505020304" pitchFamily="18" charset="77"/>
              </a:rPr>
              <a:t>Intro to Computer Science</a:t>
            </a:r>
            <a:br>
              <a:rPr lang="en-US" dirty="0">
                <a:solidFill>
                  <a:schemeClr val="bg1"/>
                </a:solidFill>
                <a:latin typeface="Lucida Bright" panose="02040602050505020304" pitchFamily="18" charset="77"/>
              </a:rPr>
            </a:br>
            <a:r>
              <a:rPr lang="en-US" dirty="0">
                <a:solidFill>
                  <a:schemeClr val="bg1"/>
                </a:solidFill>
                <a:latin typeface="Lucida Bright" panose="02040602050505020304" pitchFamily="18" charset="77"/>
              </a:rPr>
              <a:t>&amp; Programming</a:t>
            </a:r>
            <a:br>
              <a:rPr lang="en-US" dirty="0">
                <a:solidFill>
                  <a:schemeClr val="bg1"/>
                </a:solidFill>
                <a:latin typeface="Lucida Bright" panose="02040602050505020304" pitchFamily="18" charset="77"/>
              </a:rPr>
            </a:br>
            <a:r>
              <a:rPr lang="en-US" i="1" dirty="0">
                <a:solidFill>
                  <a:schemeClr val="bg1"/>
                </a:solidFill>
                <a:latin typeface="Lucida Bright" panose="02040602050505020304" pitchFamily="18" charset="77"/>
              </a:rPr>
              <a:t>for Adults</a:t>
            </a:r>
            <a:endParaRPr lang="en-US" dirty="0">
              <a:solidFill>
                <a:schemeClr val="bg1"/>
              </a:solidFill>
              <a:latin typeface="Lucida Bright" panose="02040602050505020304" pitchFamily="18" charset="77"/>
            </a:endParaRPr>
          </a:p>
        </p:txBody>
      </p:sp>
      <p:sp>
        <p:nvSpPr>
          <p:cNvPr id="3" name="Subtitle 2">
            <a:extLst>
              <a:ext uri="{FF2B5EF4-FFF2-40B4-BE49-F238E27FC236}">
                <a16:creationId xmlns:a16="http://schemas.microsoft.com/office/drawing/2014/main" id="{91236426-0652-AA8A-D72A-065566237ABE}"/>
              </a:ext>
            </a:extLst>
          </p:cNvPr>
          <p:cNvSpPr>
            <a:spLocks noGrp="1"/>
          </p:cNvSpPr>
          <p:nvPr>
            <p:ph type="subTitle" idx="1"/>
          </p:nvPr>
        </p:nvSpPr>
        <p:spPr>
          <a:xfrm>
            <a:off x="0" y="5648551"/>
            <a:ext cx="12192000" cy="1199303"/>
          </a:xfrm>
        </p:spPr>
        <p:txBody>
          <a:bodyPr lIns="182880" tIns="91440" rIns="182880" bIns="91440">
            <a:spAutoFit/>
          </a:bodyPr>
          <a:lstStyle/>
          <a:p>
            <a:pPr algn="l">
              <a:tabLst>
                <a:tab pos="11876088" algn="r"/>
              </a:tabLst>
            </a:pPr>
            <a:r>
              <a:rPr lang="en-US" sz="3200" dirty="0">
                <a:solidFill>
                  <a:schemeClr val="bg1"/>
                </a:solidFill>
                <a:latin typeface="Lucida Bright" panose="02040602050505020304" pitchFamily="18" charset="77"/>
              </a:rPr>
              <a:t>Richard White	Polytechnic School</a:t>
            </a:r>
          </a:p>
          <a:p>
            <a:pPr algn="l">
              <a:tabLst>
                <a:tab pos="11876088" algn="r"/>
              </a:tabLst>
            </a:pPr>
            <a:r>
              <a:rPr lang="en-US" sz="3200" i="1" dirty="0">
                <a:solidFill>
                  <a:schemeClr val="bg1"/>
                </a:solidFill>
                <a:latin typeface="Lucida Bright" panose="02040602050505020304" pitchFamily="18" charset="77"/>
              </a:rPr>
              <a:t>rwhite@polytechnic.org</a:t>
            </a:r>
            <a:r>
              <a:rPr lang="en-US" sz="3200" dirty="0">
                <a:solidFill>
                  <a:schemeClr val="bg1"/>
                </a:solidFill>
                <a:latin typeface="Lucida Bright" panose="02040602050505020304" pitchFamily="18" charset="77"/>
              </a:rPr>
              <a:t>	Jan-Feb, 2025</a:t>
            </a:r>
          </a:p>
        </p:txBody>
      </p:sp>
    </p:spTree>
    <p:extLst>
      <p:ext uri="{BB962C8B-B14F-4D97-AF65-F5344CB8AC3E}">
        <p14:creationId xmlns:p14="http://schemas.microsoft.com/office/powerpoint/2010/main" val="2392544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Hardware </a:t>
            </a:r>
            <a:r>
              <a:rPr lang="en-US" sz="4800" dirty="0">
                <a:solidFill>
                  <a:schemeClr val="accent1">
                    <a:lumMod val="60000"/>
                    <a:lumOff val="40000"/>
                  </a:schemeClr>
                </a:solidFill>
                <a:latin typeface="Lucida Bright" panose="02040602050505020304" pitchFamily="18" charset="77"/>
              </a:rPr>
              <a:t>[Activity]</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73039" cy="1660968"/>
          </a:xfrm>
        </p:spPr>
        <p:txBody>
          <a:bodyPr wrap="square" lIns="182880" tIns="182880" rIns="182880" bIns="182880">
            <a:spAutoFit/>
          </a:bodyPr>
          <a:lstStyle/>
          <a:p>
            <a:pPr marL="0" indent="0">
              <a:buNone/>
            </a:pPr>
            <a:r>
              <a:rPr lang="en-US" dirty="0">
                <a:solidFill>
                  <a:schemeClr val="bg1"/>
                </a:solidFill>
                <a:latin typeface="Lucida Bright" panose="02040602050505020304" pitchFamily="18" charset="77"/>
              </a:rPr>
              <a:t>Identify your CPU, your RAM, and your Disk Drive for your computer.</a:t>
            </a:r>
          </a:p>
          <a:p>
            <a:endParaRPr lang="en-US" dirty="0">
              <a:solidFill>
                <a:schemeClr val="bg1"/>
              </a:solidFill>
              <a:latin typeface="Lucida Bright" panose="02040602050505020304" pitchFamily="18" charset="77"/>
            </a:endParaRPr>
          </a:p>
        </p:txBody>
      </p:sp>
      <p:pic>
        <p:nvPicPr>
          <p:cNvPr id="5" name="Picture 4">
            <a:extLst>
              <a:ext uri="{FF2B5EF4-FFF2-40B4-BE49-F238E27FC236}">
                <a16:creationId xmlns:a16="http://schemas.microsoft.com/office/drawing/2014/main" id="{B2686A97-5701-55F2-157E-F7E608B8EA0F}"/>
              </a:ext>
            </a:extLst>
          </p:cNvPr>
          <p:cNvPicPr>
            <a:picLocks noChangeAspect="1"/>
          </p:cNvPicPr>
          <p:nvPr/>
        </p:nvPicPr>
        <p:blipFill>
          <a:blip r:embed="rId3"/>
          <a:stretch>
            <a:fillRect/>
          </a:stretch>
        </p:blipFill>
        <p:spPr>
          <a:xfrm>
            <a:off x="18962" y="2095884"/>
            <a:ext cx="6889838" cy="4904356"/>
          </a:xfrm>
          <a:prstGeom prst="rect">
            <a:avLst/>
          </a:prstGeom>
        </p:spPr>
      </p:pic>
      <p:pic>
        <p:nvPicPr>
          <p:cNvPr id="7" name="Picture 6">
            <a:extLst>
              <a:ext uri="{FF2B5EF4-FFF2-40B4-BE49-F238E27FC236}">
                <a16:creationId xmlns:a16="http://schemas.microsoft.com/office/drawing/2014/main" id="{5A488653-AE2E-F010-9D89-3F0A25ABAF82}"/>
              </a:ext>
            </a:extLst>
          </p:cNvPr>
          <p:cNvPicPr>
            <a:picLocks noChangeAspect="1"/>
          </p:cNvPicPr>
          <p:nvPr/>
        </p:nvPicPr>
        <p:blipFill>
          <a:blip r:embed="rId4"/>
          <a:stretch>
            <a:fillRect/>
          </a:stretch>
        </p:blipFill>
        <p:spPr>
          <a:xfrm>
            <a:off x="7163050" y="1910773"/>
            <a:ext cx="6269828" cy="5719399"/>
          </a:xfrm>
          <a:prstGeom prst="rect">
            <a:avLst/>
          </a:prstGeom>
        </p:spPr>
      </p:pic>
    </p:spTree>
    <p:extLst>
      <p:ext uri="{BB962C8B-B14F-4D97-AF65-F5344CB8AC3E}">
        <p14:creationId xmlns:p14="http://schemas.microsoft.com/office/powerpoint/2010/main" val="55062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Hardware </a:t>
            </a:r>
            <a:r>
              <a:rPr lang="en-US" sz="4800" dirty="0">
                <a:solidFill>
                  <a:schemeClr val="accent1">
                    <a:lumMod val="60000"/>
                    <a:lumOff val="40000"/>
                  </a:schemeClr>
                </a:solidFill>
                <a:latin typeface="Lucida Bright" panose="02040602050505020304" pitchFamily="18" charset="77"/>
              </a:rPr>
              <a:t>[Activity]</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5401479"/>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Find these computers in the room:</a:t>
            </a:r>
          </a:p>
          <a:p>
            <a:r>
              <a:rPr lang="en-US" dirty="0">
                <a:solidFill>
                  <a:schemeClr val="bg1"/>
                </a:solidFill>
                <a:latin typeface="Lucida Bright" panose="02040602050505020304" pitchFamily="18" charset="77"/>
              </a:rPr>
              <a:t>a desktop computer</a:t>
            </a:r>
          </a:p>
          <a:p>
            <a:r>
              <a:rPr lang="en-US" dirty="0">
                <a:solidFill>
                  <a:schemeClr val="bg1"/>
                </a:solidFill>
                <a:latin typeface="Lucida Bright" panose="02040602050505020304" pitchFamily="18" charset="77"/>
              </a:rPr>
              <a:t>a “smart phone”</a:t>
            </a:r>
          </a:p>
          <a:p>
            <a:r>
              <a:rPr lang="en-US" dirty="0">
                <a:solidFill>
                  <a:schemeClr val="bg1"/>
                </a:solidFill>
                <a:latin typeface="Lucida Bright" panose="02040602050505020304" pitchFamily="18" charset="77"/>
              </a:rPr>
              <a:t>a “smart watch”</a:t>
            </a:r>
          </a:p>
          <a:p>
            <a:r>
              <a:rPr lang="en-US" dirty="0">
                <a:solidFill>
                  <a:schemeClr val="bg1"/>
                </a:solidFill>
                <a:latin typeface="Lucida Bright" panose="02040602050505020304" pitchFamily="18" charset="77"/>
              </a:rPr>
              <a:t>a server</a:t>
            </a:r>
          </a:p>
          <a:p>
            <a:r>
              <a:rPr lang="en-US" dirty="0">
                <a:solidFill>
                  <a:schemeClr val="bg1"/>
                </a:solidFill>
                <a:latin typeface="Lucida Bright" panose="02040602050505020304" pitchFamily="18" charset="77"/>
              </a:rPr>
              <a:t>Raspberry Pi</a:t>
            </a:r>
          </a:p>
          <a:p>
            <a:r>
              <a:rPr lang="en-US" dirty="0">
                <a:solidFill>
                  <a:schemeClr val="bg1"/>
                </a:solidFill>
                <a:latin typeface="Lucida Bright" panose="02040602050505020304" pitchFamily="18" charset="77"/>
              </a:rPr>
              <a:t>a computer running Windows</a:t>
            </a:r>
          </a:p>
          <a:p>
            <a:r>
              <a:rPr lang="en-US" dirty="0">
                <a:solidFill>
                  <a:schemeClr val="bg1"/>
                </a:solidFill>
                <a:latin typeface="Lucida Bright" panose="02040602050505020304" pitchFamily="18" charset="77"/>
              </a:rPr>
              <a:t>a computer running macOS</a:t>
            </a:r>
          </a:p>
          <a:p>
            <a:r>
              <a:rPr lang="en-US" dirty="0">
                <a:solidFill>
                  <a:schemeClr val="bg1"/>
                </a:solidFill>
                <a:latin typeface="Lucida Bright" panose="02040602050505020304" pitchFamily="18" charset="77"/>
              </a:rPr>
              <a:t>a computer running Linux</a:t>
            </a:r>
          </a:p>
          <a:p>
            <a:endParaRPr lang="en-US" dirty="0">
              <a:solidFill>
                <a:schemeClr val="bg1"/>
              </a:solidFill>
              <a:latin typeface="Lucida Bright" panose="02040602050505020304" pitchFamily="18" charset="77"/>
            </a:endParaRPr>
          </a:p>
        </p:txBody>
      </p:sp>
    </p:spTree>
    <p:extLst>
      <p:ext uri="{BB962C8B-B14F-4D97-AF65-F5344CB8AC3E}">
        <p14:creationId xmlns:p14="http://schemas.microsoft.com/office/powerpoint/2010/main" val="1818718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Operating Systems</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4372479"/>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The </a:t>
            </a:r>
            <a:r>
              <a:rPr lang="en-US" i="1" dirty="0">
                <a:solidFill>
                  <a:schemeClr val="bg1"/>
                </a:solidFill>
                <a:latin typeface="Lucida Bright" panose="02040602050505020304" pitchFamily="18" charset="77"/>
              </a:rPr>
              <a:t>operating system</a:t>
            </a:r>
            <a:r>
              <a:rPr lang="en-US" dirty="0">
                <a:solidFill>
                  <a:schemeClr val="bg1"/>
                </a:solidFill>
                <a:latin typeface="Lucida Bright" panose="02040602050505020304" pitchFamily="18" charset="77"/>
              </a:rPr>
              <a:t> is the lowest level software running on your computer. It allows other programs to run on the computer so that you can interact with it.</a:t>
            </a:r>
          </a:p>
          <a:p>
            <a:pPr marL="0" indent="0">
              <a:buNone/>
            </a:pPr>
            <a:endParaRPr lang="en-US" dirty="0">
              <a:solidFill>
                <a:schemeClr val="bg1"/>
              </a:solidFill>
              <a:latin typeface="Lucida Bright" panose="02040602050505020304" pitchFamily="18" charset="77"/>
            </a:endParaRPr>
          </a:p>
          <a:p>
            <a:r>
              <a:rPr lang="en-US" dirty="0">
                <a:solidFill>
                  <a:schemeClr val="bg1"/>
                </a:solidFill>
                <a:latin typeface="Lucida Bright" panose="02040602050505020304" pitchFamily="18" charset="77"/>
              </a:rPr>
              <a:t>Apple’s </a:t>
            </a:r>
            <a:r>
              <a:rPr lang="en-US" i="1" dirty="0">
                <a:solidFill>
                  <a:schemeClr val="bg1"/>
                </a:solidFill>
                <a:latin typeface="Lucida Bright" panose="02040602050505020304" pitchFamily="18" charset="77"/>
              </a:rPr>
              <a:t>macOS</a:t>
            </a:r>
            <a:br>
              <a:rPr lang="en-US" i="1" dirty="0">
                <a:solidFill>
                  <a:schemeClr val="bg1"/>
                </a:solidFill>
                <a:latin typeface="Lucida Bright" panose="02040602050505020304" pitchFamily="18" charset="77"/>
              </a:rPr>
            </a:br>
            <a:endParaRPr lang="en-US" dirty="0">
              <a:solidFill>
                <a:schemeClr val="bg1"/>
              </a:solidFill>
              <a:latin typeface="Lucida Bright" panose="02040602050505020304" pitchFamily="18" charset="77"/>
            </a:endParaRPr>
          </a:p>
          <a:p>
            <a:r>
              <a:rPr lang="en-US" dirty="0">
                <a:solidFill>
                  <a:schemeClr val="bg1"/>
                </a:solidFill>
                <a:latin typeface="Lucida Bright" panose="02040602050505020304" pitchFamily="18" charset="77"/>
              </a:rPr>
              <a:t>Microsoft’s </a:t>
            </a:r>
            <a:r>
              <a:rPr lang="en-US" i="1" dirty="0">
                <a:solidFill>
                  <a:schemeClr val="bg1"/>
                </a:solidFill>
                <a:latin typeface="Lucida Bright" panose="02040602050505020304" pitchFamily="18" charset="77"/>
              </a:rPr>
              <a:t>Windows</a:t>
            </a:r>
            <a:br>
              <a:rPr lang="en-US" i="1" dirty="0">
                <a:solidFill>
                  <a:schemeClr val="bg1"/>
                </a:solidFill>
                <a:latin typeface="Lucida Bright" panose="02040602050505020304" pitchFamily="18" charset="77"/>
              </a:rPr>
            </a:br>
            <a:endParaRPr lang="en-US" dirty="0">
              <a:solidFill>
                <a:schemeClr val="bg1"/>
              </a:solidFill>
              <a:latin typeface="Lucida Bright" panose="02040602050505020304" pitchFamily="18" charset="77"/>
            </a:endParaRPr>
          </a:p>
          <a:p>
            <a:r>
              <a:rPr lang="en-US" dirty="0">
                <a:solidFill>
                  <a:schemeClr val="bg1"/>
                </a:solidFill>
                <a:latin typeface="Lucida Bright" panose="02040602050505020304" pitchFamily="18" charset="77"/>
              </a:rPr>
              <a:t>Open-source </a:t>
            </a:r>
            <a:r>
              <a:rPr lang="en-US" i="1" dirty="0">
                <a:solidFill>
                  <a:schemeClr val="bg1"/>
                </a:solidFill>
                <a:latin typeface="Lucida Bright" panose="02040602050505020304" pitchFamily="18" charset="77"/>
              </a:rPr>
              <a:t>Linux</a:t>
            </a:r>
            <a:endParaRPr lang="en-US" dirty="0">
              <a:solidFill>
                <a:schemeClr val="bg1"/>
              </a:solidFill>
              <a:latin typeface="Lucida Bright" panose="02040602050505020304" pitchFamily="18" charset="77"/>
            </a:endParaRPr>
          </a:p>
        </p:txBody>
      </p:sp>
      <p:pic>
        <p:nvPicPr>
          <p:cNvPr id="7" name="Picture 6">
            <a:extLst>
              <a:ext uri="{FF2B5EF4-FFF2-40B4-BE49-F238E27FC236}">
                <a16:creationId xmlns:a16="http://schemas.microsoft.com/office/drawing/2014/main" id="{AB8CA70D-6EA6-0C3F-9707-71A2F8B667E6}"/>
              </a:ext>
            </a:extLst>
          </p:cNvPr>
          <p:cNvPicPr>
            <a:picLocks noChangeAspect="1"/>
          </p:cNvPicPr>
          <p:nvPr/>
        </p:nvPicPr>
        <p:blipFill>
          <a:blip r:embed="rId2"/>
          <a:stretch>
            <a:fillRect/>
          </a:stretch>
        </p:blipFill>
        <p:spPr>
          <a:xfrm>
            <a:off x="3803738" y="4835238"/>
            <a:ext cx="1024184" cy="1188053"/>
          </a:xfrm>
          <a:prstGeom prst="rect">
            <a:avLst/>
          </a:prstGeom>
        </p:spPr>
      </p:pic>
      <p:pic>
        <p:nvPicPr>
          <p:cNvPr id="11" name="Picture 10">
            <a:extLst>
              <a:ext uri="{FF2B5EF4-FFF2-40B4-BE49-F238E27FC236}">
                <a16:creationId xmlns:a16="http://schemas.microsoft.com/office/drawing/2014/main" id="{C076B9E7-5A13-2003-E2E9-43C7E4EB9671}"/>
              </a:ext>
            </a:extLst>
          </p:cNvPr>
          <p:cNvPicPr>
            <a:picLocks noChangeAspect="1"/>
          </p:cNvPicPr>
          <p:nvPr/>
        </p:nvPicPr>
        <p:blipFill>
          <a:blip r:embed="rId3"/>
          <a:stretch>
            <a:fillRect/>
          </a:stretch>
        </p:blipFill>
        <p:spPr>
          <a:xfrm>
            <a:off x="3414099" y="2633957"/>
            <a:ext cx="807305" cy="941324"/>
          </a:xfrm>
          <a:prstGeom prst="rect">
            <a:avLst/>
          </a:prstGeom>
        </p:spPr>
      </p:pic>
      <p:pic>
        <p:nvPicPr>
          <p:cNvPr id="5" name="Picture 4">
            <a:extLst>
              <a:ext uri="{FF2B5EF4-FFF2-40B4-BE49-F238E27FC236}">
                <a16:creationId xmlns:a16="http://schemas.microsoft.com/office/drawing/2014/main" id="{EE108BA0-D096-3BAB-ED3F-1F9AD1C41FE9}"/>
              </a:ext>
            </a:extLst>
          </p:cNvPr>
          <p:cNvPicPr>
            <a:picLocks noChangeAspect="1"/>
          </p:cNvPicPr>
          <p:nvPr/>
        </p:nvPicPr>
        <p:blipFill>
          <a:blip r:embed="rId4"/>
          <a:stretch>
            <a:fillRect/>
          </a:stretch>
        </p:blipFill>
        <p:spPr>
          <a:xfrm>
            <a:off x="4577063" y="3575281"/>
            <a:ext cx="1021978" cy="1021978"/>
          </a:xfrm>
          <a:prstGeom prst="rect">
            <a:avLst/>
          </a:prstGeom>
        </p:spPr>
      </p:pic>
    </p:spTree>
    <p:extLst>
      <p:ext uri="{BB962C8B-B14F-4D97-AF65-F5344CB8AC3E}">
        <p14:creationId xmlns:p14="http://schemas.microsoft.com/office/powerpoint/2010/main" val="853793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File Systems</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0" y="1021978"/>
            <a:ext cx="2810934" cy="5022914"/>
          </a:xfrm>
        </p:spPr>
        <p:txBody>
          <a:bodyPr wrap="square" lIns="182880" tIns="182880" rIns="182880" bIns="182880">
            <a:spAutoFit/>
          </a:bodyPr>
          <a:lstStyle/>
          <a:p>
            <a:pPr marL="0" indent="0">
              <a:buNone/>
            </a:pPr>
            <a:r>
              <a:rPr lang="en-US" dirty="0">
                <a:solidFill>
                  <a:schemeClr val="bg1"/>
                </a:solidFill>
                <a:latin typeface="Lucida Bright" panose="02040602050505020304" pitchFamily="18" charset="77"/>
              </a:rPr>
              <a:t>The </a:t>
            </a:r>
            <a:r>
              <a:rPr lang="en-US" i="1" dirty="0">
                <a:solidFill>
                  <a:schemeClr val="bg1"/>
                </a:solidFill>
                <a:latin typeface="Lucida Bright" panose="02040602050505020304" pitchFamily="18" charset="77"/>
              </a:rPr>
              <a:t>file system</a:t>
            </a:r>
            <a:r>
              <a:rPr lang="en-US" dirty="0">
                <a:solidFill>
                  <a:schemeClr val="bg1"/>
                </a:solidFill>
                <a:latin typeface="Lucida Bright" panose="02040602050505020304" pitchFamily="18" charset="77"/>
              </a:rPr>
              <a:t> on a computer allows for the creation and editing of </a:t>
            </a:r>
            <a:r>
              <a:rPr lang="en-US" i="1" dirty="0">
                <a:solidFill>
                  <a:schemeClr val="bg1"/>
                </a:solidFill>
                <a:latin typeface="Lucida Bright" panose="02040602050505020304" pitchFamily="18" charset="77"/>
              </a:rPr>
              <a:t>files</a:t>
            </a:r>
            <a:r>
              <a:rPr lang="en-US" dirty="0">
                <a:solidFill>
                  <a:schemeClr val="bg1"/>
                </a:solidFill>
                <a:latin typeface="Lucida Bright" panose="02040602050505020304" pitchFamily="18" charset="77"/>
              </a:rPr>
              <a:t> and </a:t>
            </a:r>
            <a:r>
              <a:rPr lang="en-US" i="1" dirty="0">
                <a:solidFill>
                  <a:schemeClr val="bg1"/>
                </a:solidFill>
                <a:latin typeface="Lucida Bright" panose="02040602050505020304" pitchFamily="18" charset="77"/>
              </a:rPr>
              <a:t>folders</a:t>
            </a:r>
            <a:r>
              <a:rPr lang="en-US" dirty="0">
                <a:solidFill>
                  <a:schemeClr val="bg1"/>
                </a:solidFill>
                <a:latin typeface="Lucida Bright" panose="02040602050505020304" pitchFamily="18" charset="77"/>
              </a:rPr>
              <a:t> (“directories”). Files are typically </a:t>
            </a:r>
            <a:r>
              <a:rPr lang="en-US" i="1" dirty="0">
                <a:solidFill>
                  <a:schemeClr val="bg1"/>
                </a:solidFill>
                <a:latin typeface="Lucida Bright" panose="02040602050505020304" pitchFamily="18" charset="77"/>
              </a:rPr>
              <a:t>data</a:t>
            </a:r>
            <a:r>
              <a:rPr lang="en-US" dirty="0">
                <a:solidFill>
                  <a:schemeClr val="bg1"/>
                </a:solidFill>
                <a:latin typeface="Lucida Bright" panose="02040602050505020304" pitchFamily="18" charset="77"/>
              </a:rPr>
              <a:t> or </a:t>
            </a:r>
            <a:r>
              <a:rPr lang="en-US" i="1" dirty="0">
                <a:solidFill>
                  <a:schemeClr val="bg1"/>
                </a:solidFill>
                <a:latin typeface="Lucida Bright" panose="02040602050505020304" pitchFamily="18" charset="77"/>
              </a:rPr>
              <a:t>programs</a:t>
            </a:r>
            <a:r>
              <a:rPr lang="en-US" dirty="0">
                <a:solidFill>
                  <a:schemeClr val="bg1"/>
                </a:solidFill>
                <a:latin typeface="Lucida Bright" panose="02040602050505020304" pitchFamily="18" charset="77"/>
              </a:rPr>
              <a:t>.</a:t>
            </a:r>
          </a:p>
        </p:txBody>
      </p:sp>
      <p:pic>
        <p:nvPicPr>
          <p:cNvPr id="7" name="Picture 6">
            <a:extLst>
              <a:ext uri="{FF2B5EF4-FFF2-40B4-BE49-F238E27FC236}">
                <a16:creationId xmlns:a16="http://schemas.microsoft.com/office/drawing/2014/main" id="{57800BB9-80BB-F307-FCFF-6F010CBC371C}"/>
              </a:ext>
            </a:extLst>
          </p:cNvPr>
          <p:cNvPicPr>
            <a:picLocks noChangeAspect="1"/>
          </p:cNvPicPr>
          <p:nvPr/>
        </p:nvPicPr>
        <p:blipFill>
          <a:blip r:embed="rId2"/>
          <a:stretch>
            <a:fillRect/>
          </a:stretch>
        </p:blipFill>
        <p:spPr>
          <a:xfrm>
            <a:off x="2977492" y="1371600"/>
            <a:ext cx="9214508" cy="5486400"/>
          </a:xfrm>
          <a:prstGeom prst="rect">
            <a:avLst/>
          </a:prstGeom>
        </p:spPr>
      </p:pic>
    </p:spTree>
    <p:extLst>
      <p:ext uri="{BB962C8B-B14F-4D97-AF65-F5344CB8AC3E}">
        <p14:creationId xmlns:p14="http://schemas.microsoft.com/office/powerpoint/2010/main" val="205875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“Open House” </a:t>
            </a:r>
            <a:r>
              <a:rPr lang="en-US" sz="4800" dirty="0">
                <a:solidFill>
                  <a:schemeClr val="accent1">
                    <a:lumMod val="60000"/>
                    <a:lumOff val="40000"/>
                  </a:schemeClr>
                </a:solidFill>
                <a:latin typeface="Lucida Bright" panose="02040602050505020304" pitchFamily="18" charset="77"/>
              </a:rPr>
              <a:t>[Activity]</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0" y="1021978"/>
            <a:ext cx="4486276" cy="5667192"/>
          </a:xfrm>
        </p:spPr>
        <p:txBody>
          <a:bodyPr wrap="square" lIns="182880" tIns="182880" rIns="182880" bIns="182880">
            <a:spAutoFit/>
          </a:bodyPr>
          <a:lstStyle/>
          <a:p>
            <a:pPr marL="0" indent="0">
              <a:buNone/>
            </a:pPr>
            <a:r>
              <a:rPr lang="en-US" dirty="0">
                <a:solidFill>
                  <a:schemeClr val="bg1"/>
                </a:solidFill>
                <a:latin typeface="Lucida Bright" panose="02040602050505020304" pitchFamily="18" charset="77"/>
              </a:rPr>
              <a:t>Take a moment to open your laptop and hide any open windows so that you can just see your Desktop, with its background (wallpaper) and any files you might have sitting on it.</a:t>
            </a:r>
          </a:p>
          <a:p>
            <a:pPr marL="0" indent="0">
              <a:buNone/>
            </a:pPr>
            <a:r>
              <a:rPr lang="en-US" dirty="0">
                <a:solidFill>
                  <a:schemeClr val="bg1"/>
                </a:solidFill>
                <a:latin typeface="Lucida Bright" panose="02040602050505020304" pitchFamily="18" charset="77"/>
              </a:rPr>
              <a:t>Share this view with people sitting near you.</a:t>
            </a:r>
          </a:p>
          <a:p>
            <a:pPr marL="0" indent="0">
              <a:buNone/>
            </a:pPr>
            <a:r>
              <a:rPr lang="en-US" dirty="0">
                <a:solidFill>
                  <a:schemeClr val="bg1"/>
                </a:solidFill>
                <a:latin typeface="Lucida Bright" panose="02040602050505020304" pitchFamily="18" charset="77"/>
              </a:rPr>
              <a:t>How does their Desktop compare with yours?</a:t>
            </a:r>
          </a:p>
        </p:txBody>
      </p:sp>
      <p:pic>
        <p:nvPicPr>
          <p:cNvPr id="5" name="Picture 4">
            <a:extLst>
              <a:ext uri="{FF2B5EF4-FFF2-40B4-BE49-F238E27FC236}">
                <a16:creationId xmlns:a16="http://schemas.microsoft.com/office/drawing/2014/main" id="{D0A5F420-7D05-4761-D04F-919A918718C9}"/>
              </a:ext>
            </a:extLst>
          </p:cNvPr>
          <p:cNvPicPr>
            <a:picLocks noChangeAspect="1"/>
          </p:cNvPicPr>
          <p:nvPr/>
        </p:nvPicPr>
        <p:blipFill>
          <a:blip r:embed="rId2"/>
          <a:stretch>
            <a:fillRect/>
          </a:stretch>
        </p:blipFill>
        <p:spPr>
          <a:xfrm>
            <a:off x="4714874" y="1248333"/>
            <a:ext cx="7477123" cy="5607842"/>
          </a:xfrm>
          <a:prstGeom prst="rect">
            <a:avLst/>
          </a:prstGeom>
        </p:spPr>
      </p:pic>
    </p:spTree>
    <p:extLst>
      <p:ext uri="{BB962C8B-B14F-4D97-AF65-F5344CB8AC3E}">
        <p14:creationId xmlns:p14="http://schemas.microsoft.com/office/powerpoint/2010/main" val="3115605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Housekeeping </a:t>
            </a:r>
            <a:r>
              <a:rPr lang="en-US" sz="4800" dirty="0">
                <a:solidFill>
                  <a:schemeClr val="accent1">
                    <a:lumMod val="60000"/>
                    <a:lumOff val="40000"/>
                  </a:schemeClr>
                </a:solidFill>
                <a:latin typeface="Lucida Bright" panose="02040602050505020304" pitchFamily="18" charset="77"/>
              </a:rPr>
              <a:t>[Homework]</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0" y="1021978"/>
            <a:ext cx="12192000" cy="4241161"/>
          </a:xfrm>
        </p:spPr>
        <p:txBody>
          <a:bodyPr wrap="square" lIns="182880" tIns="182880" rIns="182880" bIns="182880">
            <a:spAutoFit/>
          </a:bodyPr>
          <a:lstStyle/>
          <a:p>
            <a:pPr marL="0" indent="0">
              <a:buNone/>
            </a:pPr>
            <a:r>
              <a:rPr lang="en-US" dirty="0">
                <a:solidFill>
                  <a:schemeClr val="bg1"/>
                </a:solidFill>
                <a:latin typeface="Lucida Bright" panose="02040602050505020304" pitchFamily="18" charset="77"/>
              </a:rPr>
              <a:t>Given how often most of us use our computers, it makes sense to do a little housekeeping every now and then.</a:t>
            </a:r>
          </a:p>
          <a:p>
            <a:r>
              <a:rPr lang="en-US" dirty="0">
                <a:solidFill>
                  <a:schemeClr val="bg1"/>
                </a:solidFill>
                <a:latin typeface="Lucida Bright" panose="02040602050505020304" pitchFamily="18" charset="77"/>
              </a:rPr>
              <a:t>Back up your computer?</a:t>
            </a:r>
          </a:p>
          <a:p>
            <a:r>
              <a:rPr lang="en-US" dirty="0">
                <a:solidFill>
                  <a:schemeClr val="bg1"/>
                </a:solidFill>
                <a:latin typeface="Lucida Bright" panose="02040602050505020304" pitchFamily="18" charset="77"/>
              </a:rPr>
              <a:t>Go through your Downloads folder?</a:t>
            </a:r>
          </a:p>
          <a:p>
            <a:r>
              <a:rPr lang="en-US" dirty="0">
                <a:solidFill>
                  <a:schemeClr val="bg1"/>
                </a:solidFill>
                <a:latin typeface="Lucida Bright" panose="02040602050505020304" pitchFamily="18" charset="77"/>
              </a:rPr>
              <a:t>Empty your trash</a:t>
            </a:r>
          </a:p>
          <a:p>
            <a:r>
              <a:rPr lang="en-US" dirty="0">
                <a:solidFill>
                  <a:schemeClr val="bg1"/>
                </a:solidFill>
                <a:latin typeface="Lucida Bright" panose="02040602050505020304" pitchFamily="18" charset="77"/>
              </a:rPr>
              <a:t>Bookmark tabs in your browser</a:t>
            </a:r>
          </a:p>
          <a:p>
            <a:r>
              <a:rPr lang="en-US" dirty="0">
                <a:solidFill>
                  <a:schemeClr val="bg1"/>
                </a:solidFill>
                <a:latin typeface="Lucida Bright" panose="02040602050505020304" pitchFamily="18" charset="77"/>
              </a:rPr>
              <a:t>Close programs you’re not actually using</a:t>
            </a:r>
          </a:p>
          <a:p>
            <a:r>
              <a:rPr lang="en-US" dirty="0">
                <a:solidFill>
                  <a:schemeClr val="bg1"/>
                </a:solidFill>
                <a:latin typeface="Lucida Bright" panose="02040602050505020304" pitchFamily="18" charset="77"/>
              </a:rPr>
              <a:t>Restart your computer</a:t>
            </a:r>
          </a:p>
        </p:txBody>
      </p:sp>
    </p:spTree>
    <p:extLst>
      <p:ext uri="{BB962C8B-B14F-4D97-AF65-F5344CB8AC3E}">
        <p14:creationId xmlns:p14="http://schemas.microsoft.com/office/powerpoint/2010/main" val="2043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Binary Numbers</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3984681"/>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What does </a:t>
            </a:r>
            <a:r>
              <a:rPr lang="en-US"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0b1101</a:t>
            </a:r>
            <a:r>
              <a:rPr lang="en-US" dirty="0">
                <a:solidFill>
                  <a:schemeClr val="bg1"/>
                </a:solidFill>
                <a:latin typeface="Lucida Bright" panose="02040602050505020304" pitchFamily="18" charset="77"/>
              </a:rPr>
              <a:t> mean, anyway?</a:t>
            </a:r>
          </a:p>
          <a:p>
            <a:pPr marL="0" indent="0">
              <a:buNone/>
            </a:pP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At the most fundamental level, all the data that a computer works with—numbers, text, and graphical images—are all represented by combinations of 1s and 0s.</a:t>
            </a:r>
          </a:p>
          <a:p>
            <a:pPr marL="0" indent="0">
              <a:buNone/>
            </a:pP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Likewise, the instructions that manipulate this data—the </a:t>
            </a:r>
            <a:r>
              <a:rPr lang="en-US" i="1" dirty="0">
                <a:solidFill>
                  <a:schemeClr val="bg1"/>
                </a:solidFill>
                <a:latin typeface="Lucida Bright" panose="02040602050505020304" pitchFamily="18" charset="77"/>
              </a:rPr>
              <a:t>software</a:t>
            </a:r>
            <a:r>
              <a:rPr lang="en-US" dirty="0">
                <a:solidFill>
                  <a:schemeClr val="bg1"/>
                </a:solidFill>
                <a:latin typeface="Lucida Bright" panose="02040602050505020304" pitchFamily="18" charset="77"/>
              </a:rPr>
              <a:t>—are all represented by 1s and 0s.</a:t>
            </a:r>
          </a:p>
        </p:txBody>
      </p:sp>
    </p:spTree>
    <p:extLst>
      <p:ext uri="{BB962C8B-B14F-4D97-AF65-F5344CB8AC3E}">
        <p14:creationId xmlns:p14="http://schemas.microsoft.com/office/powerpoint/2010/main" val="1047216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Binary Numbers</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3984681"/>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What does </a:t>
            </a:r>
            <a:r>
              <a:rPr lang="en-US"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0b1101</a:t>
            </a:r>
            <a:r>
              <a:rPr lang="en-US" dirty="0">
                <a:solidFill>
                  <a:schemeClr val="bg1"/>
                </a:solidFill>
                <a:latin typeface="Lucida Bright" panose="02040602050505020304" pitchFamily="18" charset="77"/>
              </a:rPr>
              <a:t> mean, anyway?</a:t>
            </a:r>
          </a:p>
          <a:p>
            <a:pPr marL="0" indent="0">
              <a:buNone/>
            </a:pP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At the most fundamental level, all the data that a computer works with—numbers, text, and graphical images—are all represented by combinations of 1s and 0s.</a:t>
            </a:r>
          </a:p>
          <a:p>
            <a:pPr marL="0" indent="0">
              <a:buNone/>
            </a:pP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Likewise, the instructions that manipulate this data—the </a:t>
            </a:r>
            <a:r>
              <a:rPr lang="en-US" i="1" dirty="0">
                <a:solidFill>
                  <a:schemeClr val="bg1"/>
                </a:solidFill>
                <a:latin typeface="Lucida Bright" panose="02040602050505020304" pitchFamily="18" charset="77"/>
              </a:rPr>
              <a:t>software</a:t>
            </a:r>
            <a:r>
              <a:rPr lang="en-US" dirty="0">
                <a:solidFill>
                  <a:schemeClr val="bg1"/>
                </a:solidFill>
                <a:latin typeface="Lucida Bright" panose="02040602050505020304" pitchFamily="18" charset="77"/>
              </a:rPr>
              <a:t>—are all represented by 1s and 0s.</a:t>
            </a:r>
          </a:p>
        </p:txBody>
      </p:sp>
    </p:spTree>
    <p:extLst>
      <p:ext uri="{BB962C8B-B14F-4D97-AF65-F5344CB8AC3E}">
        <p14:creationId xmlns:p14="http://schemas.microsoft.com/office/powerpoint/2010/main" val="412002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4"/>
            <a:ext cx="12192000" cy="1034129"/>
          </a:xfrm>
        </p:spPr>
        <p:txBody>
          <a:bodyPr wrap="square" lIns="182880" tIns="182880" rIns="182880" bIns="182880">
            <a:spAutoFit/>
          </a:bodyPr>
          <a:lstStyle/>
          <a:p>
            <a:pPr marL="0" indent="0">
              <a:buNone/>
            </a:pPr>
            <a:r>
              <a:rPr lang="en-US" sz="4800" dirty="0">
                <a:solidFill>
                  <a:schemeClr val="bg1"/>
                </a:solidFill>
                <a:latin typeface="Lucida Bright" panose="02040602050505020304" pitchFamily="18" charset="77"/>
              </a:rPr>
              <a:t>What does </a:t>
            </a:r>
            <a:r>
              <a:rPr lang="en-US" sz="4800"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0b1101</a:t>
            </a:r>
            <a:r>
              <a:rPr lang="en-US" sz="4800" dirty="0">
                <a:solidFill>
                  <a:schemeClr val="bg1"/>
                </a:solidFill>
                <a:latin typeface="Lucida Bright" panose="02040602050505020304" pitchFamily="18" charset="77"/>
              </a:rPr>
              <a:t> mean, anyway?</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5789277"/>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1101 = 4 binary digits = 4 bits</a:t>
            </a:r>
          </a:p>
          <a:p>
            <a:pPr marL="0" indent="0">
              <a:buNone/>
            </a:pP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Decimal system</a:t>
            </a:r>
          </a:p>
          <a:p>
            <a:pPr marL="0" indent="0">
              <a:buNone/>
            </a:pPr>
            <a:r>
              <a:rPr lang="en-US" dirty="0">
                <a:solidFill>
                  <a:schemeClr val="bg1"/>
                </a:solidFill>
                <a:latin typeface="Lucida Bright" panose="02040602050505020304" pitchFamily="18" charset="77"/>
              </a:rPr>
              <a:t>1000s	100s		10s		1s</a:t>
            </a:r>
          </a:p>
          <a:p>
            <a:pPr marL="0" indent="0">
              <a:buNone/>
            </a:pPr>
            <a:r>
              <a:rPr lang="en-US" dirty="0">
                <a:solidFill>
                  <a:schemeClr val="bg1"/>
                </a:solidFill>
                <a:latin typeface="Lucida Bright" panose="02040602050505020304" pitchFamily="18" charset="77"/>
              </a:rPr>
              <a:t>10</a:t>
            </a:r>
            <a:r>
              <a:rPr lang="en-US" baseline="30000" dirty="0">
                <a:solidFill>
                  <a:schemeClr val="bg1"/>
                </a:solidFill>
                <a:latin typeface="Lucida Bright" panose="02040602050505020304" pitchFamily="18" charset="77"/>
              </a:rPr>
              <a:t>3</a:t>
            </a:r>
            <a:r>
              <a:rPr lang="en-US" dirty="0">
                <a:solidFill>
                  <a:schemeClr val="bg1"/>
                </a:solidFill>
                <a:latin typeface="Lucida Bright" panose="02040602050505020304" pitchFamily="18" charset="77"/>
              </a:rPr>
              <a:t>		10</a:t>
            </a:r>
            <a:r>
              <a:rPr lang="en-US" baseline="30000" dirty="0">
                <a:solidFill>
                  <a:schemeClr val="bg1"/>
                </a:solidFill>
                <a:latin typeface="Lucida Bright" panose="02040602050505020304" pitchFamily="18" charset="77"/>
              </a:rPr>
              <a:t>2</a:t>
            </a:r>
            <a:r>
              <a:rPr lang="en-US" dirty="0">
                <a:solidFill>
                  <a:schemeClr val="bg1"/>
                </a:solidFill>
                <a:latin typeface="Lucida Bright" panose="02040602050505020304" pitchFamily="18" charset="77"/>
              </a:rPr>
              <a:t>		10</a:t>
            </a:r>
            <a:r>
              <a:rPr lang="en-US" baseline="30000" dirty="0">
                <a:solidFill>
                  <a:schemeClr val="bg1"/>
                </a:solidFill>
                <a:latin typeface="Lucida Bright" panose="02040602050505020304" pitchFamily="18" charset="77"/>
              </a:rPr>
              <a:t>1</a:t>
            </a:r>
            <a:r>
              <a:rPr lang="en-US" dirty="0">
                <a:solidFill>
                  <a:schemeClr val="bg1"/>
                </a:solidFill>
                <a:latin typeface="Lucida Bright" panose="02040602050505020304" pitchFamily="18" charset="77"/>
              </a:rPr>
              <a:t>		10</a:t>
            </a:r>
            <a:r>
              <a:rPr lang="en-US" baseline="30000" dirty="0">
                <a:solidFill>
                  <a:schemeClr val="bg1"/>
                </a:solidFill>
                <a:latin typeface="Lucida Bright" panose="02040602050505020304" pitchFamily="18" charset="77"/>
              </a:rPr>
              <a:t>0</a:t>
            </a:r>
            <a:r>
              <a:rPr lang="en-US" dirty="0">
                <a:solidFill>
                  <a:schemeClr val="bg1"/>
                </a:solidFill>
                <a:latin typeface="Lucida Bright" panose="02040602050505020304" pitchFamily="18" charset="77"/>
              </a:rPr>
              <a:t>	</a:t>
            </a:r>
          </a:p>
          <a:p>
            <a:pPr marL="0" indent="0">
              <a:buNone/>
            </a:pPr>
            <a:r>
              <a:rPr lang="en-US" dirty="0">
                <a:solidFill>
                  <a:schemeClr val="bg1"/>
                </a:solidFill>
                <a:latin typeface="Lucida Bright" panose="02040602050505020304" pitchFamily="18" charset="77"/>
              </a:rPr>
              <a:t>1		1		0		1 = 1101 = “One thousand, one</a:t>
            </a:r>
            <a:br>
              <a:rPr lang="en-US" dirty="0">
                <a:solidFill>
                  <a:schemeClr val="bg1"/>
                </a:solidFill>
                <a:latin typeface="Lucida Bright" panose="02040602050505020304" pitchFamily="18" charset="77"/>
              </a:rPr>
            </a:br>
            <a:r>
              <a:rPr lang="en-US" dirty="0">
                <a:solidFill>
                  <a:schemeClr val="bg1"/>
                </a:solidFill>
                <a:latin typeface="Lucida Bright" panose="02040602050505020304" pitchFamily="18" charset="77"/>
              </a:rPr>
              <a:t>                                                                       hundred and one”</a:t>
            </a:r>
          </a:p>
          <a:p>
            <a:pPr marL="0" indent="0">
              <a:buNone/>
            </a:pPr>
            <a:r>
              <a:rPr lang="en-US" dirty="0">
                <a:solidFill>
                  <a:schemeClr val="bg1"/>
                </a:solidFill>
                <a:latin typeface="Lucida Bright" panose="02040602050505020304" pitchFamily="18" charset="77"/>
              </a:rPr>
              <a:t>Binary System</a:t>
            </a:r>
          </a:p>
          <a:p>
            <a:pPr marL="0" indent="0">
              <a:buNone/>
            </a:pPr>
            <a:r>
              <a:rPr lang="en-US" dirty="0">
                <a:solidFill>
                  <a:schemeClr val="bg1"/>
                </a:solidFill>
                <a:latin typeface="Lucida Bright" panose="02040602050505020304" pitchFamily="18" charset="77"/>
              </a:rPr>
              <a:t>8s		4s		2s		1s</a:t>
            </a:r>
          </a:p>
          <a:p>
            <a:pPr marL="0" indent="0">
              <a:buNone/>
            </a:pPr>
            <a:r>
              <a:rPr lang="en-US" dirty="0">
                <a:solidFill>
                  <a:schemeClr val="bg1"/>
                </a:solidFill>
                <a:latin typeface="Lucida Bright" panose="02040602050505020304" pitchFamily="18" charset="77"/>
              </a:rPr>
              <a:t>2</a:t>
            </a:r>
            <a:r>
              <a:rPr lang="en-US" baseline="30000" dirty="0">
                <a:solidFill>
                  <a:schemeClr val="bg1"/>
                </a:solidFill>
                <a:latin typeface="Lucida Bright" panose="02040602050505020304" pitchFamily="18" charset="77"/>
              </a:rPr>
              <a:t>3</a:t>
            </a:r>
            <a:r>
              <a:rPr lang="en-US" dirty="0">
                <a:solidFill>
                  <a:schemeClr val="bg1"/>
                </a:solidFill>
                <a:latin typeface="Lucida Bright" panose="02040602050505020304" pitchFamily="18" charset="77"/>
              </a:rPr>
              <a:t>		 2</a:t>
            </a:r>
            <a:r>
              <a:rPr lang="en-US" baseline="30000" dirty="0">
                <a:solidFill>
                  <a:schemeClr val="bg1"/>
                </a:solidFill>
                <a:latin typeface="Lucida Bright" panose="02040602050505020304" pitchFamily="18" charset="77"/>
              </a:rPr>
              <a:t>2		</a:t>
            </a:r>
            <a:r>
              <a:rPr lang="en-US" dirty="0">
                <a:solidFill>
                  <a:schemeClr val="bg1"/>
                </a:solidFill>
                <a:latin typeface="Lucida Bright" panose="02040602050505020304" pitchFamily="18" charset="77"/>
              </a:rPr>
              <a:t> 2</a:t>
            </a:r>
            <a:r>
              <a:rPr lang="en-US" baseline="30000" dirty="0">
                <a:solidFill>
                  <a:schemeClr val="bg1"/>
                </a:solidFill>
                <a:latin typeface="Lucida Bright" panose="02040602050505020304" pitchFamily="18" charset="77"/>
              </a:rPr>
              <a:t>1		</a:t>
            </a:r>
            <a:r>
              <a:rPr lang="en-US" dirty="0">
                <a:solidFill>
                  <a:schemeClr val="bg1"/>
                </a:solidFill>
                <a:latin typeface="Lucida Bright" panose="02040602050505020304" pitchFamily="18" charset="77"/>
              </a:rPr>
              <a:t> 2</a:t>
            </a:r>
            <a:r>
              <a:rPr lang="en-US" baseline="30000" dirty="0">
                <a:solidFill>
                  <a:schemeClr val="bg1"/>
                </a:solidFill>
                <a:latin typeface="Lucida Bright" panose="02040602050505020304" pitchFamily="18" charset="77"/>
              </a:rPr>
              <a:t>0</a:t>
            </a: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1		1		0		1 = 8 + 4 + 1 = 13 = “Thirteen”</a:t>
            </a:r>
          </a:p>
        </p:txBody>
      </p:sp>
    </p:spTree>
    <p:extLst>
      <p:ext uri="{BB962C8B-B14F-4D97-AF65-F5344CB8AC3E}">
        <p14:creationId xmlns:p14="http://schemas.microsoft.com/office/powerpoint/2010/main" val="137364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How is text represented?</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0" y="1021978"/>
            <a:ext cx="7470184" cy="2177006"/>
          </a:xfrm>
        </p:spPr>
        <p:txBody>
          <a:bodyPr wrap="square" lIns="182880" tIns="182880" rIns="182880" bIns="182880">
            <a:spAutoFit/>
          </a:bodyPr>
          <a:lstStyle/>
          <a:p>
            <a:pPr marL="0" indent="0">
              <a:buNone/>
            </a:pPr>
            <a:r>
              <a:rPr lang="en-US" dirty="0">
                <a:solidFill>
                  <a:schemeClr val="bg1"/>
                </a:solidFill>
                <a:latin typeface="Lucida Bright" panose="02040602050505020304" pitchFamily="18" charset="77"/>
              </a:rPr>
              <a:t>American Standard Code for Information Interchange (ASCII)</a:t>
            </a:r>
          </a:p>
          <a:p>
            <a:pPr marL="0" indent="0">
              <a:buNone/>
            </a:pPr>
            <a:endParaRPr lang="en-US" dirty="0">
              <a:solidFill>
                <a:schemeClr val="bg1"/>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UTF-8		UTF-16		UTF-32</a:t>
            </a:r>
          </a:p>
        </p:txBody>
      </p:sp>
      <p:pic>
        <p:nvPicPr>
          <p:cNvPr id="5" name="Picture 4">
            <a:extLst>
              <a:ext uri="{FF2B5EF4-FFF2-40B4-BE49-F238E27FC236}">
                <a16:creationId xmlns:a16="http://schemas.microsoft.com/office/drawing/2014/main" id="{5CD67D7E-305C-6A32-A8FB-24ED1ADE4185}"/>
              </a:ext>
            </a:extLst>
          </p:cNvPr>
          <p:cNvPicPr>
            <a:picLocks noChangeAspect="1"/>
          </p:cNvPicPr>
          <p:nvPr/>
        </p:nvPicPr>
        <p:blipFill>
          <a:blip r:embed="rId3"/>
          <a:stretch>
            <a:fillRect/>
          </a:stretch>
        </p:blipFill>
        <p:spPr>
          <a:xfrm>
            <a:off x="7806412" y="0"/>
            <a:ext cx="4385588" cy="6858000"/>
          </a:xfrm>
          <a:prstGeom prst="rect">
            <a:avLst/>
          </a:prstGeom>
        </p:spPr>
      </p:pic>
    </p:spTree>
    <p:extLst>
      <p:ext uri="{BB962C8B-B14F-4D97-AF65-F5344CB8AC3E}">
        <p14:creationId xmlns:p14="http://schemas.microsoft.com/office/powerpoint/2010/main" val="401312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Welcome!</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757130"/>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“I’m so glad you’re here!”</a:t>
            </a:r>
          </a:p>
        </p:txBody>
      </p:sp>
    </p:spTree>
    <p:extLst>
      <p:ext uri="{BB962C8B-B14F-4D97-AF65-F5344CB8AC3E}">
        <p14:creationId xmlns:p14="http://schemas.microsoft.com/office/powerpoint/2010/main" val="4242282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Binary Programming</a:t>
            </a:r>
          </a:p>
        </p:txBody>
      </p:sp>
      <p:sp>
        <p:nvSpPr>
          <p:cNvPr id="5" name="Content Placeholder 4">
            <a:extLst>
              <a:ext uri="{FF2B5EF4-FFF2-40B4-BE49-F238E27FC236}">
                <a16:creationId xmlns:a16="http://schemas.microsoft.com/office/drawing/2014/main" id="{54D47C2C-5315-A217-9D11-E29956144E99}"/>
              </a:ext>
            </a:extLst>
          </p:cNvPr>
          <p:cNvSpPr>
            <a:spLocks noGrp="1"/>
          </p:cNvSpPr>
          <p:nvPr>
            <p:ph idx="1"/>
          </p:nvPr>
        </p:nvSpPr>
        <p:spPr>
          <a:xfrm>
            <a:off x="838200" y="6261652"/>
            <a:ext cx="10515600" cy="611050"/>
          </a:xfrm>
        </p:spPr>
        <p:txBody>
          <a:bodyPr/>
          <a:lstStyle/>
          <a:p>
            <a:pPr marL="0" indent="0">
              <a:buNone/>
            </a:pPr>
            <a:r>
              <a:rPr lang="en-US" dirty="0">
                <a:solidFill>
                  <a:srgbClr val="0563C1"/>
                </a:solidFill>
                <a:hlinkClick r:id="rId3">
                  <a:extLst>
                    <a:ext uri="{A12FA001-AC4F-418D-AE19-62706E023703}">
                      <ahyp:hlinkClr xmlns:ahyp="http://schemas.microsoft.com/office/drawing/2018/hyperlinkcolor" val="tx"/>
                    </a:ext>
                  </a:extLst>
                </a:hlinkClick>
              </a:rPr>
              <a:t>https://</a:t>
            </a:r>
            <a:r>
              <a:rPr lang="en-US" dirty="0" err="1">
                <a:solidFill>
                  <a:srgbClr val="0563C1"/>
                </a:solidFill>
                <a:hlinkClick r:id="rId3">
                  <a:extLst>
                    <a:ext uri="{A12FA001-AC4F-418D-AE19-62706E023703}">
                      <ahyp:hlinkClr xmlns:ahyp="http://schemas.microsoft.com/office/drawing/2018/hyperlinkcolor" val="tx"/>
                    </a:ext>
                  </a:extLst>
                </a:hlinkClick>
              </a:rPr>
              <a:t>youtu.be</a:t>
            </a:r>
            <a:r>
              <a:rPr lang="en-US"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/wdP8WB8Dwbg?si=UnepyAdRDp73EgJw</a:t>
            </a:r>
            <a:endParaRPr lang="en-US" dirty="0">
              <a:solidFill>
                <a:schemeClr val="accent1">
                  <a:lumMod val="60000"/>
                  <a:lumOff val="40000"/>
                </a:schemeClr>
              </a:solidFill>
            </a:endParaRPr>
          </a:p>
        </p:txBody>
      </p:sp>
      <p:pic>
        <p:nvPicPr>
          <p:cNvPr id="4" name="Picture 3">
            <a:extLst>
              <a:ext uri="{FF2B5EF4-FFF2-40B4-BE49-F238E27FC236}">
                <a16:creationId xmlns:a16="http://schemas.microsoft.com/office/drawing/2014/main" id="{25E05EA2-421E-DB88-056A-7C861A369F5F}"/>
              </a:ext>
            </a:extLst>
          </p:cNvPr>
          <p:cNvPicPr>
            <a:picLocks noChangeAspect="1"/>
          </p:cNvPicPr>
          <p:nvPr/>
        </p:nvPicPr>
        <p:blipFill>
          <a:blip r:embed="rId4"/>
          <a:stretch>
            <a:fillRect/>
          </a:stretch>
        </p:blipFill>
        <p:spPr>
          <a:xfrm>
            <a:off x="1709527" y="1011240"/>
            <a:ext cx="8825949" cy="5210655"/>
          </a:xfrm>
          <a:prstGeom prst="rect">
            <a:avLst/>
          </a:prstGeom>
        </p:spPr>
      </p:pic>
    </p:spTree>
    <p:extLst>
      <p:ext uri="{BB962C8B-B14F-4D97-AF65-F5344CB8AC3E}">
        <p14:creationId xmlns:p14="http://schemas.microsoft.com/office/powerpoint/2010/main" val="2451973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Encapsulation </a:t>
            </a:r>
            <a:r>
              <a:rPr lang="en-US" sz="4800" dirty="0">
                <a:solidFill>
                  <a:schemeClr val="accent1">
                    <a:lumMod val="60000"/>
                    <a:lumOff val="40000"/>
                  </a:schemeClr>
                </a:solidFill>
                <a:latin typeface="Lucida Bright" panose="02040602050505020304" pitchFamily="18" charset="77"/>
              </a:rPr>
              <a:t>[Demo]</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3984681"/>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Nobody wants to talk to a computer by flipping switches. </a:t>
            </a:r>
            <a:r>
              <a:rPr lang="en-US" i="1" dirty="0">
                <a:solidFill>
                  <a:schemeClr val="bg1"/>
                </a:solidFill>
                <a:latin typeface="Lucida Bright" panose="02040602050505020304" pitchFamily="18" charset="77"/>
              </a:rPr>
              <a:t>Encapsulation</a:t>
            </a:r>
            <a:r>
              <a:rPr lang="en-US" dirty="0">
                <a:solidFill>
                  <a:schemeClr val="bg1"/>
                </a:solidFill>
                <a:latin typeface="Lucida Bright" panose="02040602050505020304" pitchFamily="18" charset="77"/>
              </a:rPr>
              <a:t> is the process of hiding hard-to-do things, like programming in binary.</a:t>
            </a:r>
            <a:br>
              <a:rPr lang="en-US" dirty="0">
                <a:solidFill>
                  <a:schemeClr val="bg1"/>
                </a:solidFill>
                <a:latin typeface="Lucida Bright" panose="02040602050505020304" pitchFamily="18" charset="77"/>
              </a:rPr>
            </a:br>
            <a:endParaRPr lang="en-US" dirty="0">
              <a:solidFill>
                <a:schemeClr val="bg1"/>
              </a:solidFill>
              <a:latin typeface="Lucida Bright" panose="02040602050505020304" pitchFamily="18" charset="77"/>
            </a:endParaRPr>
          </a:p>
          <a:p>
            <a:pPr marL="514350" indent="-514350">
              <a:buFont typeface="+mj-lt"/>
              <a:buAutoNum type="arabicPeriod"/>
            </a:pPr>
            <a:r>
              <a:rPr lang="en-US" dirty="0">
                <a:solidFill>
                  <a:schemeClr val="bg1"/>
                </a:solidFill>
                <a:latin typeface="Lucida Bright" panose="02040602050505020304" pitchFamily="18" charset="77"/>
              </a:rPr>
              <a:t>Machine language (0s and 1s)</a:t>
            </a:r>
          </a:p>
          <a:p>
            <a:pPr marL="514350" indent="-514350">
              <a:buFont typeface="+mj-lt"/>
              <a:buAutoNum type="arabicPeriod"/>
            </a:pPr>
            <a:r>
              <a:rPr lang="en-US" dirty="0">
                <a:solidFill>
                  <a:schemeClr val="bg1"/>
                </a:solidFill>
                <a:latin typeface="Lucida Bright" panose="02040602050505020304" pitchFamily="18" charset="77"/>
              </a:rPr>
              <a:t>Assembly (Human-readable machine language)</a:t>
            </a:r>
          </a:p>
          <a:p>
            <a:pPr marL="514350" indent="-514350">
              <a:buFont typeface="+mj-lt"/>
              <a:buAutoNum type="arabicPeriod"/>
            </a:pPr>
            <a:r>
              <a:rPr lang="en-US" dirty="0">
                <a:solidFill>
                  <a:schemeClr val="bg1"/>
                </a:solidFill>
                <a:latin typeface="Lucida Bright" panose="02040602050505020304" pitchFamily="18" charset="77"/>
              </a:rPr>
              <a:t>C (high-level language that is compiled into machine language)</a:t>
            </a:r>
          </a:p>
          <a:p>
            <a:pPr marL="514350" indent="-514350">
              <a:buFont typeface="+mj-lt"/>
              <a:buAutoNum type="arabicPeriod"/>
            </a:pPr>
            <a:r>
              <a:rPr lang="en-US" dirty="0">
                <a:solidFill>
                  <a:schemeClr val="bg1"/>
                </a:solidFill>
                <a:latin typeface="Lucida Bright" panose="02040602050505020304" pitchFamily="18" charset="77"/>
              </a:rPr>
              <a:t>Python (higher-level language, written in C)</a:t>
            </a:r>
          </a:p>
        </p:txBody>
      </p:sp>
    </p:spTree>
    <p:extLst>
      <p:ext uri="{BB962C8B-B14F-4D97-AF65-F5344CB8AC3E}">
        <p14:creationId xmlns:p14="http://schemas.microsoft.com/office/powerpoint/2010/main" val="253154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9045-F56B-930E-80E0-DE3B3F97DF16}"/>
              </a:ext>
            </a:extLst>
          </p:cNvPr>
          <p:cNvSpPr>
            <a:spLocks noGrp="1"/>
          </p:cNvSpPr>
          <p:nvPr>
            <p:ph type="ctrTitle"/>
          </p:nvPr>
        </p:nvSpPr>
        <p:spPr>
          <a:xfrm>
            <a:off x="0" y="2207026"/>
            <a:ext cx="12192000" cy="1240596"/>
          </a:xfrm>
        </p:spPr>
        <p:txBody>
          <a:bodyPr lIns="182880" tIns="91440" rIns="182880" bIns="91440" anchor="t" anchorCtr="0">
            <a:spAutoFit/>
          </a:bodyPr>
          <a:lstStyle/>
          <a:p>
            <a:pPr>
              <a:lnSpc>
                <a:spcPts val="9200"/>
              </a:lnSpc>
              <a:spcBef>
                <a:spcPts val="0"/>
              </a:spcBef>
            </a:pPr>
            <a:r>
              <a:rPr lang="en-US" dirty="0">
                <a:solidFill>
                  <a:schemeClr val="bg1"/>
                </a:solidFill>
                <a:latin typeface="Lucida Bright" panose="02040602050505020304" pitchFamily="18" charset="77"/>
              </a:rPr>
              <a:t>Break</a:t>
            </a:r>
          </a:p>
        </p:txBody>
      </p:sp>
      <p:sp>
        <p:nvSpPr>
          <p:cNvPr id="6" name="Content Placeholder 2">
            <a:extLst>
              <a:ext uri="{FF2B5EF4-FFF2-40B4-BE49-F238E27FC236}">
                <a16:creationId xmlns:a16="http://schemas.microsoft.com/office/drawing/2014/main" id="{5E062D24-C9BC-942C-58F7-7B4E3EBA05F6}"/>
              </a:ext>
            </a:extLst>
          </p:cNvPr>
          <p:cNvSpPr txBox="1">
            <a:spLocks/>
          </p:cNvSpPr>
          <p:nvPr/>
        </p:nvSpPr>
        <p:spPr>
          <a:xfrm>
            <a:off x="-17934" y="4139931"/>
            <a:ext cx="12191999" cy="1623008"/>
          </a:xfrm>
          <a:prstGeom prst="rect">
            <a:avLst/>
          </a:prstGeom>
        </p:spPr>
        <p:txBody>
          <a:bodyPr vert="horz" lIns="182880" tIns="182880" rIns="182880" bIns="18288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chemeClr val="bg1"/>
                </a:solidFill>
                <a:latin typeface="Lucida Bright" panose="02040602050505020304" pitchFamily="18" charset="77"/>
              </a:rPr>
              <a:t>Restrooms down the hall.</a:t>
            </a:r>
          </a:p>
          <a:p>
            <a:r>
              <a:rPr lang="en-US" dirty="0">
                <a:solidFill>
                  <a:schemeClr val="bg1"/>
                </a:solidFill>
                <a:latin typeface="Lucida Bright" panose="02040602050505020304" pitchFamily="18" charset="77"/>
              </a:rPr>
              <a:t>Refreshments in here.</a:t>
            </a:r>
          </a:p>
          <a:p>
            <a:r>
              <a:rPr lang="en-US" dirty="0">
                <a:solidFill>
                  <a:schemeClr val="bg1"/>
                </a:solidFill>
                <a:latin typeface="Lucida Bright" panose="02040602050505020304" pitchFamily="18" charset="77"/>
              </a:rPr>
              <a:t>Back in 10 minutes?</a:t>
            </a:r>
          </a:p>
        </p:txBody>
      </p:sp>
    </p:spTree>
    <p:extLst>
      <p:ext uri="{BB962C8B-B14F-4D97-AF65-F5344CB8AC3E}">
        <p14:creationId xmlns:p14="http://schemas.microsoft.com/office/powerpoint/2010/main" val="2003292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In Introduction to writing code</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757130"/>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What does coding look like?</a:t>
            </a:r>
          </a:p>
        </p:txBody>
      </p:sp>
    </p:spTree>
    <p:extLst>
      <p:ext uri="{BB962C8B-B14F-4D97-AF65-F5344CB8AC3E}">
        <p14:creationId xmlns:p14="http://schemas.microsoft.com/office/powerpoint/2010/main" val="335550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Writing, running, debugging</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4115999"/>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The process of </a:t>
            </a:r>
            <a:r>
              <a:rPr lang="en-US" i="1" dirty="0">
                <a:solidFill>
                  <a:schemeClr val="bg1"/>
                </a:solidFill>
                <a:latin typeface="Lucida Bright" panose="02040602050505020304" pitchFamily="18" charset="77"/>
              </a:rPr>
              <a:t>developing</a:t>
            </a:r>
            <a:r>
              <a:rPr lang="en-US" dirty="0">
                <a:solidFill>
                  <a:schemeClr val="bg1"/>
                </a:solidFill>
                <a:latin typeface="Lucida Bright" panose="02040602050505020304" pitchFamily="18" charset="77"/>
              </a:rPr>
              <a:t> typically involves installing a bunch of software tools onto your computer, and working in a </a:t>
            </a:r>
            <a:r>
              <a:rPr lang="en-US" i="1" dirty="0">
                <a:solidFill>
                  <a:schemeClr val="bg1"/>
                </a:solidFill>
                <a:latin typeface="Lucida Bright" panose="02040602050505020304" pitchFamily="18" charset="77"/>
              </a:rPr>
              <a:t>Terminal</a:t>
            </a:r>
            <a:r>
              <a:rPr lang="en-US" dirty="0">
                <a:solidFill>
                  <a:schemeClr val="bg1"/>
                </a:solidFill>
                <a:latin typeface="Lucida Bright" panose="02040602050505020304" pitchFamily="18" charset="77"/>
              </a:rPr>
              <a:t> or an </a:t>
            </a:r>
            <a:r>
              <a:rPr lang="en-US" i="1" dirty="0">
                <a:solidFill>
                  <a:schemeClr val="bg1"/>
                </a:solidFill>
                <a:latin typeface="Lucida Bright" panose="02040602050505020304" pitchFamily="18" charset="77"/>
              </a:rPr>
              <a:t>Integrated Development Environment</a:t>
            </a:r>
            <a:r>
              <a:rPr lang="en-US" dirty="0">
                <a:solidFill>
                  <a:schemeClr val="bg1"/>
                </a:solidFill>
                <a:latin typeface="Lucida Bright" panose="02040602050505020304" pitchFamily="18" charset="77"/>
              </a:rPr>
              <a:t>. </a:t>
            </a:r>
            <a:br>
              <a:rPr lang="en-US" dirty="0">
                <a:solidFill>
                  <a:schemeClr val="bg1"/>
                </a:solidFill>
                <a:latin typeface="Lucida Bright" panose="02040602050505020304" pitchFamily="18" charset="77"/>
              </a:rPr>
            </a:br>
            <a:br>
              <a:rPr lang="en-US" dirty="0">
                <a:solidFill>
                  <a:schemeClr val="bg1"/>
                </a:solidFill>
                <a:latin typeface="Lucida Bright" panose="02040602050505020304" pitchFamily="18" charset="77"/>
              </a:rPr>
            </a:br>
            <a:r>
              <a:rPr lang="en-US" dirty="0">
                <a:solidFill>
                  <a:schemeClr val="bg1"/>
                </a:solidFill>
                <a:latin typeface="Lucida Bright" panose="02040602050505020304" pitchFamily="18" charset="77"/>
              </a:rPr>
              <a:t>As an easy, simpler alternative, we’ll be using a browser-based tool available at </a:t>
            </a:r>
            <a:r>
              <a:rPr lang="en-US" dirty="0">
                <a:solidFill>
                  <a:schemeClr val="accent1">
                    <a:lumMod val="60000"/>
                    <a:lumOff val="40000"/>
                  </a:schemeClr>
                </a:solidFill>
                <a:latin typeface="Lucida Bright" panose="02040602050505020304" pitchFamily="18" charset="77"/>
              </a:rPr>
              <a:t>https://</a:t>
            </a:r>
            <a:r>
              <a:rPr lang="en-US" dirty="0" err="1">
                <a:solidFill>
                  <a:schemeClr val="accent1">
                    <a:lumMod val="60000"/>
                    <a:lumOff val="40000"/>
                  </a:schemeClr>
                </a:solidFill>
                <a:latin typeface="Lucida Bright" panose="02040602050505020304" pitchFamily="18" charset="77"/>
              </a:rPr>
              <a:t>pickcode.io</a:t>
            </a:r>
            <a:r>
              <a:rPr lang="en-US" dirty="0">
                <a:solidFill>
                  <a:schemeClr val="accent1">
                    <a:lumMod val="60000"/>
                    <a:lumOff val="40000"/>
                  </a:schemeClr>
                </a:solidFill>
                <a:latin typeface="Lucida Bright" panose="02040602050505020304" pitchFamily="18" charset="77"/>
              </a:rPr>
              <a:t> </a:t>
            </a:r>
          </a:p>
          <a:p>
            <a:pPr marL="0" indent="0">
              <a:buNone/>
            </a:pPr>
            <a:endParaRPr lang="en-US" dirty="0">
              <a:solidFill>
                <a:schemeClr val="accent1">
                  <a:lumMod val="60000"/>
                  <a:lumOff val="40000"/>
                </a:schemeClr>
              </a:solidFill>
              <a:latin typeface="Lucida Bright" panose="02040602050505020304" pitchFamily="18" charset="77"/>
            </a:endParaRPr>
          </a:p>
          <a:p>
            <a:pPr marL="0" indent="0">
              <a:buNone/>
            </a:pPr>
            <a:r>
              <a:rPr lang="en-US" dirty="0">
                <a:solidFill>
                  <a:schemeClr val="bg1"/>
                </a:solidFill>
                <a:latin typeface="Lucida Bright" panose="02040602050505020304" pitchFamily="18" charset="77"/>
              </a:rPr>
              <a:t>Open up a browser (Firefox, Safari, Chrome), go to that address, and create a free account for yourself.</a:t>
            </a:r>
            <a:endParaRPr lang="en-US" dirty="0">
              <a:solidFill>
                <a:schemeClr val="accent1">
                  <a:lumMod val="60000"/>
                  <a:lumOff val="40000"/>
                </a:schemeClr>
              </a:solidFill>
              <a:latin typeface="Lucida Bright" panose="02040602050505020304" pitchFamily="18" charset="77"/>
            </a:endParaRPr>
          </a:p>
        </p:txBody>
      </p:sp>
    </p:spTree>
    <p:extLst>
      <p:ext uri="{BB962C8B-B14F-4D97-AF65-F5344CB8AC3E}">
        <p14:creationId xmlns:p14="http://schemas.microsoft.com/office/powerpoint/2010/main" val="246924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err="1">
                <a:solidFill>
                  <a:schemeClr val="bg1"/>
                </a:solidFill>
                <a:latin typeface="Lucida Bright" panose="02040602050505020304" pitchFamily="18" charset="77"/>
              </a:rPr>
              <a:t>pickcode.io</a:t>
            </a:r>
            <a:endParaRPr lang="en-US" sz="4800" dirty="0">
              <a:solidFill>
                <a:schemeClr val="bg1"/>
              </a:solidFill>
              <a:latin typeface="Lucida Bright" panose="02040602050505020304" pitchFamily="18" charset="77"/>
            </a:endParaRPr>
          </a:p>
        </p:txBody>
      </p:sp>
      <p:pic>
        <p:nvPicPr>
          <p:cNvPr id="7" name="Content Placeholder 6">
            <a:extLst>
              <a:ext uri="{FF2B5EF4-FFF2-40B4-BE49-F238E27FC236}">
                <a16:creationId xmlns:a16="http://schemas.microsoft.com/office/drawing/2014/main" id="{C614D9BD-409E-8D7F-29B5-26A36A49BEDD}"/>
              </a:ext>
            </a:extLst>
          </p:cNvPr>
          <p:cNvPicPr>
            <a:picLocks noGrp="1" noChangeAspect="1"/>
          </p:cNvPicPr>
          <p:nvPr>
            <p:ph idx="1"/>
          </p:nvPr>
        </p:nvPicPr>
        <p:blipFill>
          <a:blip r:embed="rId3"/>
          <a:stretch>
            <a:fillRect/>
          </a:stretch>
        </p:blipFill>
        <p:spPr>
          <a:xfrm>
            <a:off x="0" y="24508"/>
            <a:ext cx="12192000" cy="7186129"/>
          </a:xfrm>
        </p:spPr>
      </p:pic>
    </p:spTree>
    <p:extLst>
      <p:ext uri="{BB962C8B-B14F-4D97-AF65-F5344CB8AC3E}">
        <p14:creationId xmlns:p14="http://schemas.microsoft.com/office/powerpoint/2010/main" val="753369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err="1">
                <a:solidFill>
                  <a:schemeClr val="bg1"/>
                </a:solidFill>
                <a:latin typeface="Lucida Bright" panose="02040602050505020304" pitchFamily="18" charset="77"/>
              </a:rPr>
              <a:t>pickcode.io</a:t>
            </a:r>
            <a:endParaRPr lang="en-US" sz="4800" dirty="0">
              <a:solidFill>
                <a:schemeClr val="bg1"/>
              </a:solidFill>
              <a:latin typeface="Lucida Bright" panose="02040602050505020304" pitchFamily="18" charset="77"/>
            </a:endParaRPr>
          </a:p>
        </p:txBody>
      </p:sp>
      <p:pic>
        <p:nvPicPr>
          <p:cNvPr id="9" name="Content Placeholder 8">
            <a:extLst>
              <a:ext uri="{FF2B5EF4-FFF2-40B4-BE49-F238E27FC236}">
                <a16:creationId xmlns:a16="http://schemas.microsoft.com/office/drawing/2014/main" id="{149737F4-1D1F-1C8E-7D89-38C97A3649AC}"/>
              </a:ext>
            </a:extLst>
          </p:cNvPr>
          <p:cNvPicPr>
            <a:picLocks noGrp="1" noChangeAspect="1"/>
          </p:cNvPicPr>
          <p:nvPr>
            <p:ph idx="1"/>
          </p:nvPr>
        </p:nvPicPr>
        <p:blipFill>
          <a:blip r:embed="rId3"/>
          <a:stretch>
            <a:fillRect/>
          </a:stretch>
        </p:blipFill>
        <p:spPr>
          <a:xfrm>
            <a:off x="-12920" y="10422"/>
            <a:ext cx="12204920" cy="6842405"/>
          </a:xfrm>
        </p:spPr>
      </p:pic>
    </p:spTree>
    <p:extLst>
      <p:ext uri="{BB962C8B-B14F-4D97-AF65-F5344CB8AC3E}">
        <p14:creationId xmlns:p14="http://schemas.microsoft.com/office/powerpoint/2010/main" val="2187299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err="1">
                <a:solidFill>
                  <a:schemeClr val="bg1"/>
                </a:solidFill>
                <a:latin typeface="Lucida Bright" panose="02040602050505020304" pitchFamily="18" charset="77"/>
              </a:rPr>
              <a:t>pickcode.io</a:t>
            </a:r>
            <a:endParaRPr lang="en-US" sz="4800" dirty="0">
              <a:solidFill>
                <a:schemeClr val="bg1"/>
              </a:solidFill>
              <a:latin typeface="Lucida Bright" panose="02040602050505020304" pitchFamily="18" charset="77"/>
            </a:endParaRPr>
          </a:p>
        </p:txBody>
      </p:sp>
      <p:pic>
        <p:nvPicPr>
          <p:cNvPr id="7" name="Content Placeholder 6">
            <a:extLst>
              <a:ext uri="{FF2B5EF4-FFF2-40B4-BE49-F238E27FC236}">
                <a16:creationId xmlns:a16="http://schemas.microsoft.com/office/drawing/2014/main" id="{C614D9BD-409E-8D7F-29B5-26A36A49BEDD}"/>
              </a:ext>
            </a:extLst>
          </p:cNvPr>
          <p:cNvPicPr>
            <a:picLocks noGrp="1" noChangeAspect="1"/>
          </p:cNvPicPr>
          <p:nvPr>
            <p:ph idx="1"/>
          </p:nvPr>
        </p:nvPicPr>
        <p:blipFill>
          <a:blip r:embed="rId3"/>
          <a:stretch>
            <a:fillRect/>
          </a:stretch>
        </p:blipFill>
        <p:spPr>
          <a:xfrm>
            <a:off x="1108938" y="1093304"/>
            <a:ext cx="9771612" cy="5759520"/>
          </a:xfrm>
        </p:spPr>
      </p:pic>
      <p:pic>
        <p:nvPicPr>
          <p:cNvPr id="4" name="Picture 3">
            <a:extLst>
              <a:ext uri="{FF2B5EF4-FFF2-40B4-BE49-F238E27FC236}">
                <a16:creationId xmlns:a16="http://schemas.microsoft.com/office/drawing/2014/main" id="{DD5C3A3F-B3B0-A2CE-DE22-F5470688DD70}"/>
              </a:ext>
            </a:extLst>
          </p:cNvPr>
          <p:cNvPicPr>
            <a:picLocks noChangeAspect="1"/>
          </p:cNvPicPr>
          <p:nvPr/>
        </p:nvPicPr>
        <p:blipFill>
          <a:blip r:embed="rId4"/>
          <a:stretch>
            <a:fillRect/>
          </a:stretch>
        </p:blipFill>
        <p:spPr>
          <a:xfrm>
            <a:off x="0" y="7267"/>
            <a:ext cx="12192000" cy="6843466"/>
          </a:xfrm>
          <a:prstGeom prst="rect">
            <a:avLst/>
          </a:prstGeom>
        </p:spPr>
      </p:pic>
    </p:spTree>
    <p:extLst>
      <p:ext uri="{BB962C8B-B14F-4D97-AF65-F5344CB8AC3E}">
        <p14:creationId xmlns:p14="http://schemas.microsoft.com/office/powerpoint/2010/main" val="2984492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err="1">
                <a:solidFill>
                  <a:schemeClr val="bg1"/>
                </a:solidFill>
                <a:latin typeface="Lucida Bright" panose="02040602050505020304" pitchFamily="18" charset="77"/>
              </a:rPr>
              <a:t>pickcode.io</a:t>
            </a:r>
            <a:endParaRPr lang="en-US" sz="4800" dirty="0">
              <a:solidFill>
                <a:schemeClr val="bg1"/>
              </a:solidFill>
              <a:latin typeface="Lucida Bright" panose="02040602050505020304" pitchFamily="18" charset="77"/>
            </a:endParaRPr>
          </a:p>
        </p:txBody>
      </p:sp>
      <p:pic>
        <p:nvPicPr>
          <p:cNvPr id="14" name="Content Placeholder 13">
            <a:extLst>
              <a:ext uri="{FF2B5EF4-FFF2-40B4-BE49-F238E27FC236}">
                <a16:creationId xmlns:a16="http://schemas.microsoft.com/office/drawing/2014/main" id="{6DBE9D76-89E3-6AB0-F9B2-C04A27BCDA15}"/>
              </a:ext>
            </a:extLst>
          </p:cNvPr>
          <p:cNvPicPr>
            <a:picLocks noGrp="1" noChangeAspect="1"/>
          </p:cNvPicPr>
          <p:nvPr>
            <p:ph idx="1"/>
          </p:nvPr>
        </p:nvPicPr>
        <p:blipFill>
          <a:blip r:embed="rId3"/>
          <a:stretch>
            <a:fillRect/>
          </a:stretch>
        </p:blipFill>
        <p:spPr>
          <a:xfrm>
            <a:off x="-398848" y="0"/>
            <a:ext cx="12590848" cy="7097909"/>
          </a:xfrm>
        </p:spPr>
      </p:pic>
    </p:spTree>
    <p:extLst>
      <p:ext uri="{BB962C8B-B14F-4D97-AF65-F5344CB8AC3E}">
        <p14:creationId xmlns:p14="http://schemas.microsoft.com/office/powerpoint/2010/main" val="255830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err="1">
                <a:solidFill>
                  <a:schemeClr val="bg1"/>
                </a:solidFill>
                <a:latin typeface="Lucida Bright" panose="02040602050505020304" pitchFamily="18" charset="77"/>
              </a:rPr>
              <a:t>pickcode.io</a:t>
            </a:r>
            <a:endParaRPr lang="en-US" sz="4800" dirty="0">
              <a:solidFill>
                <a:schemeClr val="bg1"/>
              </a:solidFill>
              <a:latin typeface="Lucida Bright" panose="02040602050505020304" pitchFamily="18" charset="77"/>
            </a:endParaRPr>
          </a:p>
        </p:txBody>
      </p:sp>
      <p:pic>
        <p:nvPicPr>
          <p:cNvPr id="6" name="Content Placeholder 5">
            <a:extLst>
              <a:ext uri="{FF2B5EF4-FFF2-40B4-BE49-F238E27FC236}">
                <a16:creationId xmlns:a16="http://schemas.microsoft.com/office/drawing/2014/main" id="{F5A69FD2-C0EE-89B4-63AA-ED062A6DD37C}"/>
              </a:ext>
            </a:extLst>
          </p:cNvPr>
          <p:cNvPicPr>
            <a:picLocks noGrp="1" noChangeAspect="1"/>
          </p:cNvPicPr>
          <p:nvPr>
            <p:ph idx="1"/>
          </p:nvPr>
        </p:nvPicPr>
        <p:blipFill>
          <a:blip r:embed="rId3"/>
          <a:stretch>
            <a:fillRect/>
          </a:stretch>
        </p:blipFill>
        <p:spPr>
          <a:xfrm>
            <a:off x="0" y="19878"/>
            <a:ext cx="12186063" cy="6793189"/>
          </a:xfrm>
        </p:spPr>
      </p:pic>
    </p:spTree>
    <p:extLst>
      <p:ext uri="{BB962C8B-B14F-4D97-AF65-F5344CB8AC3E}">
        <p14:creationId xmlns:p14="http://schemas.microsoft.com/office/powerpoint/2010/main" val="4051710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24366"/>
            <a:ext cx="12192000" cy="1698927"/>
          </a:xfrm>
        </p:spPr>
        <p:txBody>
          <a:bodyPr wrap="square" lIns="182880" tIns="182880" rIns="182880" bIns="182880">
            <a:spAutoFit/>
          </a:bodyPr>
          <a:lstStyle/>
          <a:p>
            <a:r>
              <a:rPr lang="en-US" sz="4800" dirty="0">
                <a:solidFill>
                  <a:schemeClr val="bg1"/>
                </a:solidFill>
                <a:latin typeface="Lucida Bright" panose="02040602050505020304" pitchFamily="18" charset="77"/>
              </a:rPr>
              <a:t>Week 1 – Intro to Computers &amp;  </a:t>
            </a:r>
            <a:br>
              <a:rPr lang="en-US" sz="4800" dirty="0">
                <a:solidFill>
                  <a:schemeClr val="bg1"/>
                </a:solidFill>
                <a:latin typeface="Lucida Bright" panose="02040602050505020304" pitchFamily="18" charset="77"/>
              </a:rPr>
            </a:br>
            <a:r>
              <a:rPr lang="en-US" sz="4800" dirty="0">
                <a:solidFill>
                  <a:schemeClr val="bg1"/>
                </a:solidFill>
                <a:latin typeface="Lucida Bright" panose="02040602050505020304" pitchFamily="18" charset="77"/>
              </a:rPr>
              <a:t>               Computational Thinking</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757083"/>
            <a:ext cx="12191999" cy="4885440"/>
          </a:xfrm>
        </p:spPr>
        <p:txBody>
          <a:bodyPr lIns="182880" tIns="182880" rIns="182880" bIns="182880">
            <a:spAutoFit/>
          </a:bodyPr>
          <a:lstStyle/>
          <a:p>
            <a:pPr marL="514350" indent="-514350">
              <a:buAutoNum type="arabicPeriod"/>
            </a:pPr>
            <a:r>
              <a:rPr lang="en-US" dirty="0">
                <a:solidFill>
                  <a:schemeClr val="bg1"/>
                </a:solidFill>
                <a:latin typeface="Lucida Bright" panose="02040602050505020304" pitchFamily="18" charset="77"/>
              </a:rPr>
              <a:t>Hardware</a:t>
            </a:r>
          </a:p>
          <a:p>
            <a:pPr marL="514350" indent="-514350">
              <a:buAutoNum type="arabicPeriod"/>
            </a:pPr>
            <a:r>
              <a:rPr lang="en-US" dirty="0">
                <a:solidFill>
                  <a:schemeClr val="bg1"/>
                </a:solidFill>
                <a:latin typeface="Lucida Bright" panose="02040602050505020304" pitchFamily="18" charset="77"/>
              </a:rPr>
              <a:t>Operating Systems</a:t>
            </a:r>
          </a:p>
          <a:p>
            <a:pPr marL="514350" indent="-514350">
              <a:buAutoNum type="arabicPeriod"/>
            </a:pPr>
            <a:r>
              <a:rPr lang="en-US" dirty="0">
                <a:solidFill>
                  <a:schemeClr val="bg1"/>
                </a:solidFill>
                <a:latin typeface="Lucida Bright" panose="02040602050505020304" pitchFamily="18" charset="77"/>
              </a:rPr>
              <a:t>File Systems</a:t>
            </a:r>
          </a:p>
          <a:p>
            <a:pPr marL="514350" indent="-514350">
              <a:buAutoNum type="arabicPeriod"/>
            </a:pPr>
            <a:r>
              <a:rPr lang="en-US" dirty="0">
                <a:solidFill>
                  <a:schemeClr val="bg1"/>
                </a:solidFill>
                <a:latin typeface="Lucida Bright" panose="02040602050505020304" pitchFamily="18" charset="77"/>
              </a:rPr>
              <a:t>Open House </a:t>
            </a:r>
            <a:r>
              <a:rPr lang="en-US" dirty="0">
                <a:solidFill>
                  <a:schemeClr val="accent1">
                    <a:lumMod val="60000"/>
                    <a:lumOff val="40000"/>
                  </a:schemeClr>
                </a:solidFill>
                <a:latin typeface="Lucida Bright" panose="02040602050505020304" pitchFamily="18" charset="77"/>
              </a:rPr>
              <a:t>[Activity]</a:t>
            </a:r>
          </a:p>
          <a:p>
            <a:pPr marL="514350" indent="-514350">
              <a:buFont typeface="Arial" panose="020B0604020202020204" pitchFamily="34" charset="0"/>
              <a:buAutoNum type="arabicPeriod"/>
            </a:pPr>
            <a:r>
              <a:rPr lang="en-US" dirty="0">
                <a:solidFill>
                  <a:schemeClr val="accent1">
                    <a:lumMod val="60000"/>
                    <a:lumOff val="40000"/>
                  </a:schemeClr>
                </a:solidFill>
                <a:latin typeface="Lucida Bright" panose="02040602050505020304" pitchFamily="18" charset="77"/>
              </a:rPr>
              <a:t>Break</a:t>
            </a:r>
          </a:p>
          <a:p>
            <a:pPr marL="514350" indent="-514350">
              <a:buAutoNum type="arabicPeriod"/>
            </a:pPr>
            <a:r>
              <a:rPr lang="en-US" dirty="0">
                <a:solidFill>
                  <a:schemeClr val="bg1"/>
                </a:solidFill>
                <a:latin typeface="Lucida Bright" panose="02040602050505020304" pitchFamily="18" charset="77"/>
              </a:rPr>
              <a:t>Software, Binary Numbers, and Encapsulation </a:t>
            </a:r>
            <a:r>
              <a:rPr lang="en-US" dirty="0">
                <a:solidFill>
                  <a:schemeClr val="accent1">
                    <a:lumMod val="60000"/>
                    <a:lumOff val="40000"/>
                  </a:schemeClr>
                </a:solidFill>
                <a:latin typeface="Lucida Bright" panose="02040602050505020304" pitchFamily="18" charset="77"/>
              </a:rPr>
              <a:t>[Demo]</a:t>
            </a:r>
          </a:p>
          <a:p>
            <a:pPr marL="514350" indent="-514350">
              <a:buAutoNum type="arabicPeriod"/>
            </a:pPr>
            <a:r>
              <a:rPr lang="en-US" dirty="0">
                <a:solidFill>
                  <a:schemeClr val="bg1"/>
                </a:solidFill>
                <a:latin typeface="Lucida Bright" panose="02040602050505020304" pitchFamily="18" charset="77"/>
              </a:rPr>
              <a:t>An introduction to writing code (</a:t>
            </a:r>
            <a:r>
              <a:rPr lang="en-US" i="1" dirty="0" err="1">
                <a:solidFill>
                  <a:schemeClr val="accent1">
                    <a:lumMod val="60000"/>
                    <a:lumOff val="40000"/>
                  </a:schemeClr>
                </a:solidFill>
                <a:latin typeface="Lucida Bright" panose="02040602050505020304" pitchFamily="18" charset="77"/>
                <a:hlinkClick r:id="rId2">
                  <a:extLst>
                    <a:ext uri="{A12FA001-AC4F-418D-AE19-62706E023703}">
                      <ahyp:hlinkClr xmlns:ahyp="http://schemas.microsoft.com/office/drawing/2018/hyperlinkcolor" val="tx"/>
                    </a:ext>
                  </a:extLst>
                </a:hlinkClick>
              </a:rPr>
              <a:t>pickcode.</a:t>
            </a:r>
            <a:r>
              <a:rPr lang="en-US" i="1" dirty="0" err="1">
                <a:solidFill>
                  <a:schemeClr val="accent1">
                    <a:lumMod val="60000"/>
                    <a:lumOff val="40000"/>
                  </a:schemeClr>
                </a:solidFill>
                <a:latin typeface="Lucida Bright" panose="02040602050505020304" pitchFamily="18" charset="77"/>
              </a:rPr>
              <a:t>io</a:t>
            </a:r>
            <a:r>
              <a:rPr lang="en-US" dirty="0">
                <a:solidFill>
                  <a:schemeClr val="bg1"/>
                </a:solidFill>
                <a:latin typeface="Lucida Bright" panose="02040602050505020304" pitchFamily="18" charset="77"/>
              </a:rPr>
              <a:t>)</a:t>
            </a:r>
          </a:p>
          <a:p>
            <a:pPr marL="514350" indent="-514350">
              <a:buAutoNum type="arabicPeriod"/>
            </a:pPr>
            <a:r>
              <a:rPr lang="en-US" dirty="0">
                <a:solidFill>
                  <a:schemeClr val="bg1"/>
                </a:solidFill>
                <a:latin typeface="Lucida Bright" panose="02040602050505020304" pitchFamily="18" charset="77"/>
              </a:rPr>
              <a:t>”I want the computer to talk to me.”      </a:t>
            </a:r>
            <a:r>
              <a:rPr lang="en-US"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print()</a:t>
            </a:r>
          </a:p>
          <a:p>
            <a:pPr marL="514350" indent="-514350">
              <a:buAutoNum type="arabicPeriod"/>
            </a:pPr>
            <a:r>
              <a:rPr lang="en-US" dirty="0">
                <a:solidFill>
                  <a:schemeClr val="bg1"/>
                </a:solidFill>
                <a:latin typeface="Lucida Bright" panose="02040602050505020304" pitchFamily="18" charset="77"/>
              </a:rPr>
              <a:t>“I want to talk to the computer.”            </a:t>
            </a:r>
            <a:r>
              <a:rPr lang="en-US"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s = input()</a:t>
            </a:r>
            <a:endParaRPr lang="en-US" dirty="0">
              <a:solidFill>
                <a:schemeClr val="accent1">
                  <a:lumMod val="60000"/>
                  <a:lumOff val="40000"/>
                </a:schemeClr>
              </a:solidFill>
              <a:latin typeface="Lucida Bright" panose="02040602050505020304" pitchFamily="18" charset="77"/>
            </a:endParaRPr>
          </a:p>
        </p:txBody>
      </p:sp>
    </p:spTree>
    <p:extLst>
      <p:ext uri="{BB962C8B-B14F-4D97-AF65-F5344CB8AC3E}">
        <p14:creationId xmlns:p14="http://schemas.microsoft.com/office/powerpoint/2010/main" val="1336180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Python3 – </a:t>
            </a:r>
            <a:r>
              <a:rPr lang="en-US" sz="4800"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print()</a:t>
            </a:r>
            <a:r>
              <a:rPr lang="en-US" sz="4800" dirty="0">
                <a:solidFill>
                  <a:schemeClr val="bg1"/>
                </a:solidFill>
                <a:latin typeface="Lucida Bright" panose="02040602050505020304" pitchFamily="18" charset="77"/>
              </a:rPr>
              <a:t> for output</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757130"/>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Code – </a:t>
            </a:r>
            <a:r>
              <a:rPr lang="en-US" dirty="0" err="1">
                <a:solidFill>
                  <a:schemeClr val="bg1"/>
                </a:solidFill>
                <a:latin typeface="Menlo" panose="020B0609030804020204" pitchFamily="49" charset="0"/>
                <a:ea typeface="Menlo" panose="020B0609030804020204" pitchFamily="49" charset="0"/>
                <a:cs typeface="Menlo" panose="020B0609030804020204" pitchFamily="49" charset="0"/>
              </a:rPr>
              <a:t>hello_world.py</a:t>
            </a:r>
            <a:endParaRPr lang="en-US" dirty="0">
              <a:solidFill>
                <a:schemeClr val="bg1"/>
              </a:solidFill>
              <a:latin typeface="Menlo" panose="020B0609030804020204" pitchFamily="49" charset="0"/>
              <a:ea typeface="Menlo" panose="020B0609030804020204" pitchFamily="49" charset="0"/>
              <a:cs typeface="Menlo" panose="020B0609030804020204" pitchFamily="49" charset="0"/>
            </a:endParaRPr>
          </a:p>
        </p:txBody>
      </p:sp>
      <p:sp>
        <p:nvSpPr>
          <p:cNvPr id="4" name="TextBox 3">
            <a:extLst>
              <a:ext uri="{FF2B5EF4-FFF2-40B4-BE49-F238E27FC236}">
                <a16:creationId xmlns:a16="http://schemas.microsoft.com/office/drawing/2014/main" id="{2EB2C55A-04F5-B638-6AEB-FD8559C87C8D}"/>
              </a:ext>
            </a:extLst>
          </p:cNvPr>
          <p:cNvSpPr txBox="1"/>
          <p:nvPr/>
        </p:nvSpPr>
        <p:spPr>
          <a:xfrm>
            <a:off x="238539" y="2056107"/>
            <a:ext cx="11648661" cy="4401205"/>
          </a:xfrm>
          <a:prstGeom prst="rect">
            <a:avLst/>
          </a:prstGeom>
          <a:solidFill>
            <a:schemeClr val="tx2">
              <a:lumMod val="40000"/>
              <a:lumOff val="60000"/>
            </a:schemeClr>
          </a:solidFill>
        </p:spPr>
        <p:txBody>
          <a:bodyPr wrap="square" rtlCol="0">
            <a:spAutoFit/>
          </a:bodyPr>
          <a:lstStyle/>
          <a:p>
            <a:r>
              <a:rPr lang="en-US" sz="2800" dirty="0">
                <a:latin typeface="Menlo" panose="020B0609030804020204" pitchFamily="49" charset="0"/>
                <a:ea typeface="Menlo" panose="020B0609030804020204" pitchFamily="49" charset="0"/>
                <a:cs typeface="Menlo" panose="020B0609030804020204" pitchFamily="49" charset="0"/>
              </a:rPr>
              <a:t># This is a Python program</a:t>
            </a:r>
          </a:p>
          <a:p>
            <a:endParaRPr lang="en-US" sz="2800" dirty="0">
              <a:latin typeface="Menlo" panose="020B0609030804020204" pitchFamily="49" charset="0"/>
              <a:ea typeface="Menlo" panose="020B0609030804020204" pitchFamily="49" charset="0"/>
              <a:cs typeface="Menlo" panose="020B0609030804020204" pitchFamily="49" charset="0"/>
            </a:endParaRPr>
          </a:p>
          <a:p>
            <a:r>
              <a:rPr lang="en-US" sz="2800" dirty="0">
                <a:latin typeface="Menlo" panose="020B0609030804020204" pitchFamily="49" charset="0"/>
                <a:ea typeface="Menlo" panose="020B0609030804020204" pitchFamily="49" charset="0"/>
                <a:cs typeface="Menlo" panose="020B0609030804020204" pitchFamily="49" charset="0"/>
              </a:rPr>
              <a:t>def main():</a:t>
            </a:r>
          </a:p>
          <a:p>
            <a:r>
              <a:rPr lang="en-US" sz="2800" dirty="0">
                <a:latin typeface="Menlo" panose="020B0609030804020204" pitchFamily="49" charset="0"/>
                <a:ea typeface="Menlo" panose="020B0609030804020204" pitchFamily="49" charset="0"/>
                <a:cs typeface="Menlo" panose="020B0609030804020204" pitchFamily="49" charset="0"/>
              </a:rPr>
              <a:t>    print(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Hello, world!</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r>
              <a:rPr lang="en-US" sz="2800" dirty="0">
                <a:latin typeface="Menlo" panose="020B0609030804020204" pitchFamily="49" charset="0"/>
                <a:ea typeface="Menlo" panose="020B0609030804020204" pitchFamily="49" charset="0"/>
                <a:cs typeface="Menlo" panose="020B0609030804020204" pitchFamily="49" charset="0"/>
              </a:rPr>
              <a:t>    print(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Hello</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 </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world!</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r>
              <a:rPr lang="en-US" sz="2800" dirty="0">
                <a:latin typeface="Menlo" panose="020B0609030804020204" pitchFamily="49" charset="0"/>
                <a:ea typeface="Menlo" panose="020B0609030804020204" pitchFamily="49" charset="0"/>
                <a:cs typeface="Menlo" panose="020B0609030804020204" pitchFamily="49" charset="0"/>
              </a:rPr>
              <a:t>    print(3 + 6)</a:t>
            </a:r>
          </a:p>
          <a:p>
            <a:r>
              <a:rPr lang="en-US" sz="2800" dirty="0">
                <a:latin typeface="Menlo" panose="020B0609030804020204" pitchFamily="49" charset="0"/>
                <a:ea typeface="Menlo" panose="020B0609030804020204" pitchFamily="49" charset="0"/>
                <a:cs typeface="Menlo" panose="020B0609030804020204" pitchFamily="49" charset="0"/>
              </a:rPr>
              <a:t>    print(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3</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 + </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6</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r>
              <a:rPr lang="en-US" sz="2800" dirty="0">
                <a:latin typeface="Menlo" panose="020B0609030804020204" pitchFamily="49" charset="0"/>
                <a:ea typeface="Menlo" panose="020B0609030804020204" pitchFamily="49" charset="0"/>
                <a:cs typeface="Menlo" panose="020B0609030804020204" pitchFamily="49" charset="0"/>
              </a:rPr>
              <a:t>    print(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3 + 6</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endParaRPr lang="en-US" sz="2800" dirty="0">
              <a:latin typeface="Menlo" panose="020B0609030804020204" pitchFamily="49" charset="0"/>
              <a:ea typeface="Menlo" panose="020B0609030804020204" pitchFamily="49" charset="0"/>
              <a:cs typeface="Menlo" panose="020B0609030804020204" pitchFamily="49" charset="0"/>
            </a:endParaRPr>
          </a:p>
          <a:p>
            <a:r>
              <a:rPr lang="en-US" sz="2800" dirty="0">
                <a:latin typeface="Menlo" panose="020B0609030804020204" pitchFamily="49" charset="0"/>
                <a:ea typeface="Menlo" panose="020B0609030804020204" pitchFamily="49" charset="0"/>
                <a:cs typeface="Menlo" panose="020B0609030804020204" pitchFamily="49" charset="0"/>
              </a:rPr>
              <a:t>main()	# Call the main function</a:t>
            </a:r>
          </a:p>
        </p:txBody>
      </p:sp>
    </p:spTree>
    <p:extLst>
      <p:ext uri="{BB962C8B-B14F-4D97-AF65-F5344CB8AC3E}">
        <p14:creationId xmlns:p14="http://schemas.microsoft.com/office/powerpoint/2010/main" val="15815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5680"/>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Python3 – </a:t>
            </a:r>
            <a:r>
              <a:rPr lang="en-US" sz="4800" dirty="0">
                <a:solidFill>
                  <a:schemeClr val="bg1"/>
                </a:solidFill>
                <a:latin typeface="Lucida Bright" panose="02040602050505020304" pitchFamily="18" charset="77"/>
                <a:ea typeface="Menlo" panose="020B0609030804020204" pitchFamily="49" charset="0"/>
                <a:cs typeface="Menlo" panose="020B0609030804020204" pitchFamily="49" charset="0"/>
              </a:rPr>
              <a:t>variables for data</a:t>
            </a:r>
            <a:endParaRPr lang="en-US" sz="4800" dirty="0">
              <a:solidFill>
                <a:schemeClr val="bg1"/>
              </a:solidFill>
              <a:latin typeface="Lucida Bright" panose="02040602050505020304" pitchFamily="18" charset="77"/>
            </a:endParaRP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757130"/>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Code – </a:t>
            </a:r>
            <a:r>
              <a:rPr lang="en-US" dirty="0" err="1">
                <a:solidFill>
                  <a:schemeClr val="bg1"/>
                </a:solidFill>
                <a:latin typeface="Menlo" panose="020B0609030804020204" pitchFamily="49" charset="0"/>
                <a:ea typeface="Menlo" panose="020B0609030804020204" pitchFamily="49" charset="0"/>
                <a:cs typeface="Menlo" panose="020B0609030804020204" pitchFamily="49" charset="0"/>
              </a:rPr>
              <a:t>hello_world_personal.py</a:t>
            </a:r>
            <a:endParaRPr lang="en-US" dirty="0">
              <a:solidFill>
                <a:schemeClr val="bg1"/>
              </a:solidFill>
              <a:latin typeface="Menlo" panose="020B0609030804020204" pitchFamily="49" charset="0"/>
              <a:ea typeface="Menlo" panose="020B0609030804020204" pitchFamily="49" charset="0"/>
              <a:cs typeface="Menlo" panose="020B0609030804020204" pitchFamily="49" charset="0"/>
            </a:endParaRPr>
          </a:p>
        </p:txBody>
      </p:sp>
      <p:sp>
        <p:nvSpPr>
          <p:cNvPr id="4" name="TextBox 3">
            <a:extLst>
              <a:ext uri="{FF2B5EF4-FFF2-40B4-BE49-F238E27FC236}">
                <a16:creationId xmlns:a16="http://schemas.microsoft.com/office/drawing/2014/main" id="{2EB2C55A-04F5-B638-6AEB-FD8559C87C8D}"/>
              </a:ext>
            </a:extLst>
          </p:cNvPr>
          <p:cNvSpPr txBox="1"/>
          <p:nvPr/>
        </p:nvSpPr>
        <p:spPr>
          <a:xfrm>
            <a:off x="238540" y="2056107"/>
            <a:ext cx="7017026" cy="3831818"/>
          </a:xfrm>
          <a:prstGeom prst="rect">
            <a:avLst/>
          </a:prstGeom>
          <a:solidFill>
            <a:schemeClr val="tx2">
              <a:lumMod val="40000"/>
              <a:lumOff val="60000"/>
            </a:schemeClr>
          </a:solidFill>
        </p:spPr>
        <p:txBody>
          <a:bodyPr wrap="square" rtlCol="0">
            <a:spAutoFit/>
          </a:bodyPr>
          <a:lstStyle/>
          <a:p>
            <a:r>
              <a:rPr lang="en-US" sz="2700" dirty="0">
                <a:latin typeface="Menlo" panose="020B0609030804020204" pitchFamily="49" charset="0"/>
                <a:ea typeface="Menlo" panose="020B0609030804020204" pitchFamily="49" charset="0"/>
                <a:cs typeface="Menlo" panose="020B0609030804020204" pitchFamily="49" charset="0"/>
              </a:rPr>
              <a:t>def main():</a:t>
            </a:r>
          </a:p>
          <a:p>
            <a:r>
              <a:rPr lang="en-US" sz="2700" dirty="0">
                <a:latin typeface="Menlo" panose="020B0609030804020204" pitchFamily="49" charset="0"/>
                <a:ea typeface="Menlo" panose="020B0609030804020204" pitchFamily="49" charset="0"/>
                <a:cs typeface="Menlo" panose="020B0609030804020204" pitchFamily="49" charset="0"/>
              </a:rPr>
              <a:t>    </a:t>
            </a:r>
            <a:r>
              <a:rPr lang="en-US" sz="2700" b="1" dirty="0">
                <a:solidFill>
                  <a:schemeClr val="bg1"/>
                </a:solidFill>
                <a:latin typeface="Menlo" panose="020B0609030804020204" pitchFamily="49" charset="0"/>
                <a:ea typeface="Menlo" panose="020B0609030804020204" pitchFamily="49" charset="0"/>
                <a:cs typeface="Menlo" panose="020B0609030804020204" pitchFamily="49" charset="0"/>
              </a:rPr>
              <a:t>name</a:t>
            </a:r>
            <a:r>
              <a:rPr lang="en-US" sz="2700" dirty="0">
                <a:latin typeface="Menlo" panose="020B0609030804020204" pitchFamily="49" charset="0"/>
                <a:ea typeface="Menlo" panose="020B0609030804020204" pitchFamily="49" charset="0"/>
                <a:cs typeface="Menlo" panose="020B0609030804020204" pitchFamily="49" charset="0"/>
              </a:rPr>
              <a:t> = </a:t>
            </a:r>
            <a:r>
              <a:rPr lang="en-US" sz="2700" b="0" i="0" u="none" strike="noStrike" dirty="0">
                <a:effectLst/>
                <a:latin typeface="Menlo" panose="020B0609030804020204" pitchFamily="49" charset="0"/>
              </a:rPr>
              <a:t>"</a:t>
            </a:r>
            <a:r>
              <a:rPr lang="en-US" sz="2700" dirty="0">
                <a:latin typeface="Menlo" panose="020B0609030804020204" pitchFamily="49" charset="0"/>
                <a:ea typeface="Menlo" panose="020B0609030804020204" pitchFamily="49" charset="0"/>
                <a:cs typeface="Menlo" panose="020B0609030804020204" pitchFamily="49" charset="0"/>
              </a:rPr>
              <a:t>Richard</a:t>
            </a:r>
            <a:r>
              <a:rPr lang="en-US" sz="2700" b="0" i="0" u="none" strike="noStrike" dirty="0">
                <a:effectLst/>
                <a:latin typeface="Menlo" panose="020B0609030804020204" pitchFamily="49" charset="0"/>
              </a:rPr>
              <a:t>"</a:t>
            </a:r>
            <a:endParaRPr lang="en-US" sz="2700" dirty="0">
              <a:latin typeface="Menlo" panose="020B0609030804020204" pitchFamily="49" charset="0"/>
              <a:ea typeface="Menlo" panose="020B0609030804020204" pitchFamily="49" charset="0"/>
              <a:cs typeface="Menlo" panose="020B0609030804020204" pitchFamily="49" charset="0"/>
            </a:endParaRPr>
          </a:p>
          <a:p>
            <a:r>
              <a:rPr lang="en-US" sz="2700" dirty="0">
                <a:latin typeface="Menlo" panose="020B0609030804020204" pitchFamily="49" charset="0"/>
                <a:ea typeface="Menlo" panose="020B0609030804020204" pitchFamily="49" charset="0"/>
                <a:cs typeface="Menlo" panose="020B0609030804020204" pitchFamily="49" charset="0"/>
              </a:rPr>
              <a:t>    </a:t>
            </a:r>
            <a:r>
              <a:rPr lang="en-US" sz="2700" b="1" dirty="0">
                <a:solidFill>
                  <a:schemeClr val="bg1"/>
                </a:solidFill>
                <a:latin typeface="Menlo" panose="020B0609030804020204" pitchFamily="49" charset="0"/>
                <a:ea typeface="Menlo" panose="020B0609030804020204" pitchFamily="49" charset="0"/>
                <a:cs typeface="Menlo" panose="020B0609030804020204" pitchFamily="49" charset="0"/>
              </a:rPr>
              <a:t>age</a:t>
            </a:r>
            <a:r>
              <a:rPr lang="en-US" sz="2700" dirty="0">
                <a:latin typeface="Menlo" panose="020B0609030804020204" pitchFamily="49" charset="0"/>
                <a:ea typeface="Menlo" panose="020B0609030804020204" pitchFamily="49" charset="0"/>
                <a:cs typeface="Menlo" panose="020B0609030804020204" pitchFamily="49" charset="0"/>
              </a:rPr>
              <a:t> = 65</a:t>
            </a:r>
          </a:p>
          <a:p>
            <a:r>
              <a:rPr lang="en-US" sz="2700" dirty="0">
                <a:latin typeface="Menlo" panose="020B0609030804020204" pitchFamily="49" charset="0"/>
                <a:ea typeface="Menlo" panose="020B0609030804020204" pitchFamily="49" charset="0"/>
                <a:cs typeface="Menlo" panose="020B0609030804020204" pitchFamily="49" charset="0"/>
              </a:rPr>
              <a:t>    print(</a:t>
            </a:r>
            <a:r>
              <a:rPr lang="en-US" sz="2700" b="0" i="0" u="none" strike="noStrike" dirty="0">
                <a:effectLst/>
                <a:latin typeface="Menlo" panose="020B0609030804020204" pitchFamily="49" charset="0"/>
              </a:rPr>
              <a:t>"</a:t>
            </a:r>
            <a:r>
              <a:rPr lang="en-US" sz="2700" b="0" i="0" u="none" strike="noStrike" dirty="0">
                <a:effectLst/>
                <a:latin typeface="Menlo" panose="020B0609030804020204" pitchFamily="49" charset="0"/>
                <a:ea typeface="Menlo" panose="020B0609030804020204" pitchFamily="49" charset="0"/>
                <a:cs typeface="Menlo" panose="020B0609030804020204" pitchFamily="49" charset="0"/>
              </a:rPr>
              <a:t>Hello,</a:t>
            </a:r>
            <a:r>
              <a:rPr lang="en-US" sz="2700" b="0" i="0" u="none" strike="noStrike" dirty="0">
                <a:effectLst/>
                <a:latin typeface="Menlo" panose="020B0609030804020204" pitchFamily="49" charset="0"/>
              </a:rPr>
              <a:t>"</a:t>
            </a:r>
            <a:r>
              <a:rPr lang="en-US" sz="2700" b="0" i="0" u="none" strike="noStrike" dirty="0">
                <a:effectLst/>
                <a:latin typeface="Menlo" panose="020B0609030804020204" pitchFamily="49" charset="0"/>
                <a:ea typeface="Menlo" panose="020B0609030804020204" pitchFamily="49" charset="0"/>
                <a:cs typeface="Menlo" panose="020B0609030804020204" pitchFamily="49" charset="0"/>
              </a:rPr>
              <a:t> , name , </a:t>
            </a:r>
            <a:r>
              <a:rPr lang="en-US" sz="2700" b="0" i="0" u="none" strike="noStrike" dirty="0">
                <a:effectLst/>
                <a:latin typeface="Menlo" panose="020B0609030804020204" pitchFamily="49" charset="0"/>
              </a:rPr>
              <a:t>"!")</a:t>
            </a:r>
          </a:p>
          <a:p>
            <a:r>
              <a:rPr lang="en-US" sz="2700" dirty="0">
                <a:latin typeface="Menlo" panose="020B0609030804020204" pitchFamily="49" charset="0"/>
                <a:ea typeface="Menlo" panose="020B0609030804020204" pitchFamily="49" charset="0"/>
                <a:cs typeface="Menlo" panose="020B0609030804020204" pitchFamily="49" charset="0"/>
              </a:rPr>
              <a:t>    age = age + 1</a:t>
            </a:r>
          </a:p>
          <a:p>
            <a:r>
              <a:rPr lang="en-US" sz="2700" dirty="0">
                <a:latin typeface="Menlo" panose="020B0609030804020204" pitchFamily="49" charset="0"/>
                <a:ea typeface="Menlo" panose="020B0609030804020204" pitchFamily="49" charset="0"/>
                <a:cs typeface="Menlo" panose="020B0609030804020204" pitchFamily="49" charset="0"/>
              </a:rPr>
              <a:t>    print(</a:t>
            </a:r>
            <a:r>
              <a:rPr lang="en-US" sz="2400" b="0" i="0" u="none" strike="noStrike" dirty="0">
                <a:effectLst/>
                <a:latin typeface="Menlo" panose="020B0609030804020204" pitchFamily="49" charset="0"/>
              </a:rPr>
              <a:t>"</a:t>
            </a:r>
            <a:r>
              <a:rPr lang="en-US" sz="2700" b="0" i="0" u="none" strike="noStrike" dirty="0">
                <a:effectLst/>
                <a:latin typeface="Menlo" panose="020B0609030804020204" pitchFamily="49" charset="0"/>
              </a:rPr>
              <a:t>Next year you will be</a:t>
            </a:r>
            <a:r>
              <a:rPr lang="en-US" sz="2400" b="0" i="0" u="none" strike="noStrike" dirty="0">
                <a:effectLst/>
                <a:latin typeface="Menlo" panose="020B0609030804020204" pitchFamily="49" charset="0"/>
              </a:rPr>
              <a:t>"</a:t>
            </a:r>
            <a:r>
              <a:rPr lang="en-US" sz="2700" b="0" i="0" u="none" strike="noStrike" dirty="0">
                <a:effectLst/>
                <a:latin typeface="Menlo" panose="020B0609030804020204" pitchFamily="49" charset="0"/>
              </a:rPr>
              <a:t>, age, "years old.")</a:t>
            </a:r>
            <a:endParaRPr lang="en-US" sz="2700" dirty="0">
              <a:latin typeface="Menlo" panose="020B0609030804020204" pitchFamily="49" charset="0"/>
              <a:ea typeface="Menlo" panose="020B0609030804020204" pitchFamily="49" charset="0"/>
              <a:cs typeface="Menlo" panose="020B0609030804020204" pitchFamily="49" charset="0"/>
            </a:endParaRPr>
          </a:p>
          <a:p>
            <a:r>
              <a:rPr lang="en-US" sz="2700" dirty="0">
                <a:latin typeface="Menlo" panose="020B0609030804020204" pitchFamily="49" charset="0"/>
                <a:ea typeface="Menlo" panose="020B0609030804020204" pitchFamily="49" charset="0"/>
                <a:cs typeface="Menlo" panose="020B0609030804020204" pitchFamily="49" charset="0"/>
              </a:rPr>
              <a:t>	</a:t>
            </a:r>
          </a:p>
          <a:p>
            <a:r>
              <a:rPr lang="en-US" sz="2700" dirty="0">
                <a:latin typeface="Menlo" panose="020B0609030804020204" pitchFamily="49" charset="0"/>
                <a:ea typeface="Menlo" panose="020B0609030804020204" pitchFamily="49" charset="0"/>
                <a:cs typeface="Menlo" panose="020B0609030804020204" pitchFamily="49" charset="0"/>
              </a:rPr>
              <a:t>main()	# Call the main function</a:t>
            </a:r>
          </a:p>
        </p:txBody>
      </p:sp>
      <p:sp>
        <p:nvSpPr>
          <p:cNvPr id="6" name="TextBox 5">
            <a:extLst>
              <a:ext uri="{FF2B5EF4-FFF2-40B4-BE49-F238E27FC236}">
                <a16:creationId xmlns:a16="http://schemas.microsoft.com/office/drawing/2014/main" id="{E0CC660D-6ED9-CB41-4E69-DE154C2DFBE2}"/>
              </a:ext>
            </a:extLst>
          </p:cNvPr>
          <p:cNvSpPr txBox="1"/>
          <p:nvPr/>
        </p:nvSpPr>
        <p:spPr>
          <a:xfrm>
            <a:off x="7739065" y="2133313"/>
            <a:ext cx="1528762" cy="461665"/>
          </a:xfrm>
          <a:prstGeom prst="rect">
            <a:avLst/>
          </a:prstGeom>
          <a:noFill/>
        </p:spPr>
        <p:txBody>
          <a:bodyPr wrap="square" rtlCol="0">
            <a:spAutoFit/>
          </a:bodyPr>
          <a:lstStyle/>
          <a:p>
            <a:r>
              <a:rPr lang="en-US" sz="2400" dirty="0">
                <a:solidFill>
                  <a:schemeClr val="bg1"/>
                </a:solidFill>
                <a:latin typeface="Menlo" panose="020B0609030804020204" pitchFamily="49" charset="0"/>
                <a:ea typeface="Menlo" panose="020B0609030804020204" pitchFamily="49" charset="0"/>
                <a:cs typeface="Menlo" panose="020B0609030804020204" pitchFamily="49" charset="0"/>
              </a:rPr>
              <a:t>name</a:t>
            </a:r>
          </a:p>
        </p:txBody>
      </p:sp>
      <p:sp>
        <p:nvSpPr>
          <p:cNvPr id="7" name="TextBox 6">
            <a:extLst>
              <a:ext uri="{FF2B5EF4-FFF2-40B4-BE49-F238E27FC236}">
                <a16:creationId xmlns:a16="http://schemas.microsoft.com/office/drawing/2014/main" id="{D9DF7811-EA1D-B234-AC77-4987E55015A0}"/>
              </a:ext>
            </a:extLst>
          </p:cNvPr>
          <p:cNvSpPr txBox="1"/>
          <p:nvPr/>
        </p:nvSpPr>
        <p:spPr>
          <a:xfrm>
            <a:off x="7610729" y="3845647"/>
            <a:ext cx="1528762" cy="461665"/>
          </a:xfrm>
          <a:prstGeom prst="rect">
            <a:avLst/>
          </a:prstGeom>
          <a:noFill/>
        </p:spPr>
        <p:txBody>
          <a:bodyPr wrap="square" rtlCol="0">
            <a:spAutoFit/>
          </a:bodyPr>
          <a:lstStyle/>
          <a:p>
            <a:r>
              <a:rPr lang="en-US" sz="2400" dirty="0">
                <a:solidFill>
                  <a:schemeClr val="bg1"/>
                </a:solidFill>
                <a:latin typeface="Menlo" panose="020B0609030804020204" pitchFamily="49" charset="0"/>
                <a:ea typeface="Menlo" panose="020B0609030804020204" pitchFamily="49" charset="0"/>
                <a:cs typeface="Menlo" panose="020B0609030804020204" pitchFamily="49" charset="0"/>
              </a:rPr>
              <a:t>age</a:t>
            </a:r>
          </a:p>
        </p:txBody>
      </p:sp>
      <p:graphicFrame>
        <p:nvGraphicFramePr>
          <p:cNvPr id="11" name="Table 11">
            <a:extLst>
              <a:ext uri="{FF2B5EF4-FFF2-40B4-BE49-F238E27FC236}">
                <a16:creationId xmlns:a16="http://schemas.microsoft.com/office/drawing/2014/main" id="{B5A621DC-BB88-728A-2FFE-D50E1E02B6EC}"/>
              </a:ext>
            </a:extLst>
          </p:cNvPr>
          <p:cNvGraphicFramePr>
            <a:graphicFrameLocks noGrp="1"/>
          </p:cNvGraphicFramePr>
          <p:nvPr>
            <p:extLst>
              <p:ext uri="{D42A27DB-BD31-4B8C-83A1-F6EECF244321}">
                <p14:modId xmlns:p14="http://schemas.microsoft.com/office/powerpoint/2010/main" val="2278120637"/>
              </p:ext>
            </p:extLst>
          </p:nvPr>
        </p:nvGraphicFramePr>
        <p:xfrm>
          <a:off x="9545053" y="1179543"/>
          <a:ext cx="2116138" cy="3962400"/>
        </p:xfrm>
        <a:graphic>
          <a:graphicData uri="http://schemas.openxmlformats.org/drawingml/2006/table">
            <a:tbl>
              <a:tblPr firstRow="1" bandRow="1">
                <a:tableStyleId>{5940675A-B579-460E-94D1-54222C63F5DA}</a:tableStyleId>
              </a:tblPr>
              <a:tblGrid>
                <a:gridCol w="2116138">
                  <a:extLst>
                    <a:ext uri="{9D8B030D-6E8A-4147-A177-3AD203B41FA5}">
                      <a16:colId xmlns:a16="http://schemas.microsoft.com/office/drawing/2014/main" val="2383379731"/>
                    </a:ext>
                  </a:extLst>
                </a:gridCol>
              </a:tblGrid>
              <a:tr h="370840">
                <a:tc>
                  <a:txBody>
                    <a:bodyPr/>
                    <a:lstStyle/>
                    <a:p>
                      <a:endParaRPr lang="en-US" sz="2000" baseline="0" dirty="0">
                        <a:latin typeface="Menlo" panose="020B0609030804020204" pitchFamily="49" charset="0"/>
                      </a:endParaRPr>
                    </a:p>
                  </a:txBody>
                  <a:tcPr>
                    <a:solidFill>
                      <a:schemeClr val="bg1"/>
                    </a:solidFill>
                  </a:tcPr>
                </a:tc>
                <a:extLst>
                  <a:ext uri="{0D108BD9-81ED-4DB2-BD59-A6C34878D82A}">
                    <a16:rowId xmlns:a16="http://schemas.microsoft.com/office/drawing/2014/main" val="357547712"/>
                  </a:ext>
                </a:extLst>
              </a:tr>
              <a:tr h="370840">
                <a:tc>
                  <a:txBody>
                    <a:bodyPr/>
                    <a:lstStyle/>
                    <a:p>
                      <a:r>
                        <a:rPr lang="en-US" sz="2000" baseline="0" dirty="0">
                          <a:latin typeface="Menlo" panose="020B0609030804020204" pitchFamily="49" charset="0"/>
                        </a:rPr>
                        <a:t>"Richard"</a:t>
                      </a:r>
                    </a:p>
                  </a:txBody>
                  <a:tcPr>
                    <a:solidFill>
                      <a:schemeClr val="bg1"/>
                    </a:solidFill>
                  </a:tcPr>
                </a:tc>
                <a:extLst>
                  <a:ext uri="{0D108BD9-81ED-4DB2-BD59-A6C34878D82A}">
                    <a16:rowId xmlns:a16="http://schemas.microsoft.com/office/drawing/2014/main" val="229780942"/>
                  </a:ext>
                </a:extLst>
              </a:tr>
              <a:tr h="370840">
                <a:tc>
                  <a:txBody>
                    <a:bodyPr/>
                    <a:lstStyle/>
                    <a:p>
                      <a:endParaRPr lang="en-US" sz="2000" baseline="0" dirty="0">
                        <a:latin typeface="Menlo" panose="020B0609030804020204" pitchFamily="49" charset="0"/>
                      </a:endParaRPr>
                    </a:p>
                  </a:txBody>
                  <a:tcPr>
                    <a:solidFill>
                      <a:schemeClr val="bg1"/>
                    </a:solidFill>
                  </a:tcPr>
                </a:tc>
                <a:extLst>
                  <a:ext uri="{0D108BD9-81ED-4DB2-BD59-A6C34878D82A}">
                    <a16:rowId xmlns:a16="http://schemas.microsoft.com/office/drawing/2014/main" val="4193416406"/>
                  </a:ext>
                </a:extLst>
              </a:tr>
              <a:tr h="370840">
                <a:tc>
                  <a:txBody>
                    <a:bodyPr/>
                    <a:lstStyle/>
                    <a:p>
                      <a:endParaRPr lang="en-US" sz="2000" baseline="0" dirty="0">
                        <a:latin typeface="Menlo" panose="020B0609030804020204" pitchFamily="49" charset="0"/>
                      </a:endParaRPr>
                    </a:p>
                  </a:txBody>
                  <a:tcPr>
                    <a:solidFill>
                      <a:schemeClr val="bg1"/>
                    </a:solidFill>
                  </a:tcPr>
                </a:tc>
                <a:extLst>
                  <a:ext uri="{0D108BD9-81ED-4DB2-BD59-A6C34878D82A}">
                    <a16:rowId xmlns:a16="http://schemas.microsoft.com/office/drawing/2014/main" val="1590781381"/>
                  </a:ext>
                </a:extLst>
              </a:tr>
              <a:tr h="370840">
                <a:tc>
                  <a:txBody>
                    <a:bodyPr/>
                    <a:lstStyle/>
                    <a:p>
                      <a:r>
                        <a:rPr lang="en-US" sz="2000" baseline="0" dirty="0">
                          <a:latin typeface="Menlo" panose="020B0609030804020204" pitchFamily="49" charset="0"/>
                        </a:rPr>
                        <a:t>65</a:t>
                      </a:r>
                    </a:p>
                  </a:txBody>
                  <a:tcPr>
                    <a:solidFill>
                      <a:schemeClr val="bg1"/>
                    </a:solidFill>
                  </a:tcPr>
                </a:tc>
                <a:extLst>
                  <a:ext uri="{0D108BD9-81ED-4DB2-BD59-A6C34878D82A}">
                    <a16:rowId xmlns:a16="http://schemas.microsoft.com/office/drawing/2014/main" val="4093028985"/>
                  </a:ext>
                </a:extLst>
              </a:tr>
              <a:tr h="370840">
                <a:tc>
                  <a:txBody>
                    <a:bodyPr/>
                    <a:lstStyle/>
                    <a:p>
                      <a:endParaRPr lang="en-US" sz="2000" baseline="0" dirty="0">
                        <a:latin typeface="Menlo" panose="020B0609030804020204" pitchFamily="49" charset="0"/>
                      </a:endParaRPr>
                    </a:p>
                  </a:txBody>
                  <a:tcPr>
                    <a:solidFill>
                      <a:schemeClr val="bg1"/>
                    </a:solidFill>
                  </a:tcPr>
                </a:tc>
                <a:extLst>
                  <a:ext uri="{0D108BD9-81ED-4DB2-BD59-A6C34878D82A}">
                    <a16:rowId xmlns:a16="http://schemas.microsoft.com/office/drawing/2014/main" val="2176001856"/>
                  </a:ext>
                </a:extLst>
              </a:tr>
              <a:tr h="370840">
                <a:tc>
                  <a:txBody>
                    <a:bodyPr/>
                    <a:lstStyle/>
                    <a:p>
                      <a:endParaRPr lang="en-US" sz="2000" baseline="0">
                        <a:latin typeface="Menlo" panose="020B0609030804020204" pitchFamily="49" charset="0"/>
                      </a:endParaRPr>
                    </a:p>
                  </a:txBody>
                  <a:tcPr>
                    <a:solidFill>
                      <a:schemeClr val="bg1"/>
                    </a:solidFill>
                  </a:tcPr>
                </a:tc>
                <a:extLst>
                  <a:ext uri="{0D108BD9-81ED-4DB2-BD59-A6C34878D82A}">
                    <a16:rowId xmlns:a16="http://schemas.microsoft.com/office/drawing/2014/main" val="1479308635"/>
                  </a:ext>
                </a:extLst>
              </a:tr>
              <a:tr h="370840">
                <a:tc>
                  <a:txBody>
                    <a:bodyPr/>
                    <a:lstStyle/>
                    <a:p>
                      <a:endParaRPr lang="en-US" sz="2000" baseline="0">
                        <a:latin typeface="Menlo" panose="020B0609030804020204" pitchFamily="49" charset="0"/>
                      </a:endParaRPr>
                    </a:p>
                  </a:txBody>
                  <a:tcPr>
                    <a:solidFill>
                      <a:schemeClr val="bg1"/>
                    </a:solidFill>
                  </a:tcPr>
                </a:tc>
                <a:extLst>
                  <a:ext uri="{0D108BD9-81ED-4DB2-BD59-A6C34878D82A}">
                    <a16:rowId xmlns:a16="http://schemas.microsoft.com/office/drawing/2014/main" val="185762577"/>
                  </a:ext>
                </a:extLst>
              </a:tr>
              <a:tr h="370840">
                <a:tc>
                  <a:txBody>
                    <a:bodyPr/>
                    <a:lstStyle/>
                    <a:p>
                      <a:endParaRPr lang="en-US" sz="2000" baseline="0">
                        <a:latin typeface="Menlo" panose="020B0609030804020204" pitchFamily="49" charset="0"/>
                      </a:endParaRPr>
                    </a:p>
                  </a:txBody>
                  <a:tcPr>
                    <a:solidFill>
                      <a:schemeClr val="bg1"/>
                    </a:solidFill>
                  </a:tcPr>
                </a:tc>
                <a:extLst>
                  <a:ext uri="{0D108BD9-81ED-4DB2-BD59-A6C34878D82A}">
                    <a16:rowId xmlns:a16="http://schemas.microsoft.com/office/drawing/2014/main" val="635540842"/>
                  </a:ext>
                </a:extLst>
              </a:tr>
              <a:tr h="370840">
                <a:tc>
                  <a:txBody>
                    <a:bodyPr/>
                    <a:lstStyle/>
                    <a:p>
                      <a:endParaRPr lang="en-US" sz="2000" baseline="0" dirty="0">
                        <a:latin typeface="Menlo" panose="020B0609030804020204" pitchFamily="49" charset="0"/>
                      </a:endParaRPr>
                    </a:p>
                  </a:txBody>
                  <a:tcPr>
                    <a:solidFill>
                      <a:schemeClr val="bg1"/>
                    </a:solidFill>
                  </a:tcPr>
                </a:tc>
                <a:extLst>
                  <a:ext uri="{0D108BD9-81ED-4DB2-BD59-A6C34878D82A}">
                    <a16:rowId xmlns:a16="http://schemas.microsoft.com/office/drawing/2014/main" val="1949375175"/>
                  </a:ext>
                </a:extLst>
              </a:tr>
            </a:tbl>
          </a:graphicData>
        </a:graphic>
      </p:graphicFrame>
      <p:cxnSp>
        <p:nvCxnSpPr>
          <p:cNvPr id="13" name="Curved Connector 12">
            <a:extLst>
              <a:ext uri="{FF2B5EF4-FFF2-40B4-BE49-F238E27FC236}">
                <a16:creationId xmlns:a16="http://schemas.microsoft.com/office/drawing/2014/main" id="{91CE1A23-F0DA-7BC2-C1A3-AEC717FF6857}"/>
              </a:ext>
            </a:extLst>
          </p:cNvPr>
          <p:cNvCxnSpPr/>
          <p:nvPr/>
        </p:nvCxnSpPr>
        <p:spPr>
          <a:xfrm flipV="1">
            <a:off x="8710863" y="1779108"/>
            <a:ext cx="721895" cy="611166"/>
          </a:xfrm>
          <a:prstGeom prst="curved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698DD963-A1C6-9809-071F-90B5DCF42B5A}"/>
              </a:ext>
            </a:extLst>
          </p:cNvPr>
          <p:cNvCxnSpPr>
            <a:cxnSpLocks/>
          </p:cNvCxnSpPr>
          <p:nvPr/>
        </p:nvCxnSpPr>
        <p:spPr>
          <a:xfrm flipV="1">
            <a:off x="8375110" y="2996311"/>
            <a:ext cx="1080293" cy="1080168"/>
          </a:xfrm>
          <a:prstGeom prst="curved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17CA7B-45BC-CFDB-A59A-37D49383BEF6}"/>
              </a:ext>
            </a:extLst>
          </p:cNvPr>
          <p:cNvSpPr txBox="1"/>
          <p:nvPr/>
        </p:nvSpPr>
        <p:spPr>
          <a:xfrm>
            <a:off x="9784432" y="649416"/>
            <a:ext cx="1528762" cy="461665"/>
          </a:xfrm>
          <a:prstGeom prst="rect">
            <a:avLst/>
          </a:prstGeom>
          <a:noFill/>
        </p:spPr>
        <p:txBody>
          <a:bodyPr wrap="square" rtlCol="0">
            <a:spAutoFit/>
          </a:bodyPr>
          <a:lstStyle/>
          <a:p>
            <a:r>
              <a:rPr lang="en-US" sz="2400" dirty="0">
                <a:solidFill>
                  <a:schemeClr val="bg1"/>
                </a:solidFill>
                <a:latin typeface="Menlo" panose="020B0609030804020204" pitchFamily="49" charset="0"/>
                <a:ea typeface="Menlo" panose="020B0609030804020204" pitchFamily="49" charset="0"/>
                <a:cs typeface="Menlo" panose="020B0609030804020204" pitchFamily="49" charset="0"/>
              </a:rPr>
              <a:t>Memory</a:t>
            </a:r>
          </a:p>
        </p:txBody>
      </p:sp>
    </p:spTree>
    <p:extLst>
      <p:ext uri="{BB962C8B-B14F-4D97-AF65-F5344CB8AC3E}">
        <p14:creationId xmlns:p14="http://schemas.microsoft.com/office/powerpoint/2010/main" val="605966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Python3 – </a:t>
            </a:r>
            <a:r>
              <a:rPr lang="en-US" sz="4800" dirty="0">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input()</a:t>
            </a:r>
            <a:r>
              <a:rPr lang="en-US" sz="4800" dirty="0">
                <a:solidFill>
                  <a:schemeClr val="bg1"/>
                </a:solidFill>
                <a:latin typeface="Lucida Bright" panose="02040602050505020304" pitchFamily="18" charset="77"/>
              </a:rPr>
              <a:t> for input</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757130"/>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Code – </a:t>
            </a:r>
            <a:r>
              <a:rPr lang="en-US" dirty="0" err="1">
                <a:solidFill>
                  <a:schemeClr val="bg1"/>
                </a:solidFill>
                <a:latin typeface="Menlo" panose="020B0609030804020204" pitchFamily="49" charset="0"/>
                <a:ea typeface="Menlo" panose="020B0609030804020204" pitchFamily="49" charset="0"/>
                <a:cs typeface="Menlo" panose="020B0609030804020204" pitchFamily="49" charset="0"/>
              </a:rPr>
              <a:t>name_and_age.py</a:t>
            </a:r>
            <a:endParaRPr lang="en-US" dirty="0">
              <a:solidFill>
                <a:schemeClr val="bg1"/>
              </a:solidFill>
              <a:latin typeface="Menlo" panose="020B0609030804020204" pitchFamily="49" charset="0"/>
              <a:ea typeface="Menlo" panose="020B0609030804020204" pitchFamily="49" charset="0"/>
              <a:cs typeface="Menlo" panose="020B0609030804020204" pitchFamily="49" charset="0"/>
            </a:endParaRPr>
          </a:p>
        </p:txBody>
      </p:sp>
      <p:sp>
        <p:nvSpPr>
          <p:cNvPr id="4" name="TextBox 3">
            <a:extLst>
              <a:ext uri="{FF2B5EF4-FFF2-40B4-BE49-F238E27FC236}">
                <a16:creationId xmlns:a16="http://schemas.microsoft.com/office/drawing/2014/main" id="{2EB2C55A-04F5-B638-6AEB-FD8559C87C8D}"/>
              </a:ext>
            </a:extLst>
          </p:cNvPr>
          <p:cNvSpPr txBox="1"/>
          <p:nvPr/>
        </p:nvSpPr>
        <p:spPr>
          <a:xfrm>
            <a:off x="238539" y="2056107"/>
            <a:ext cx="11648661" cy="3831818"/>
          </a:xfrm>
          <a:prstGeom prst="rect">
            <a:avLst/>
          </a:prstGeom>
          <a:solidFill>
            <a:schemeClr val="tx2">
              <a:lumMod val="40000"/>
              <a:lumOff val="60000"/>
            </a:schemeClr>
          </a:solidFill>
        </p:spPr>
        <p:txBody>
          <a:bodyPr wrap="square" rtlCol="0">
            <a:spAutoFit/>
          </a:bodyPr>
          <a:lstStyle/>
          <a:p>
            <a:r>
              <a:rPr lang="en-US" sz="2700" dirty="0">
                <a:latin typeface="Menlo" panose="020B0609030804020204" pitchFamily="49" charset="0"/>
                <a:ea typeface="Menlo" panose="020B0609030804020204" pitchFamily="49" charset="0"/>
                <a:cs typeface="Menlo" panose="020B0609030804020204" pitchFamily="49" charset="0"/>
              </a:rPr>
              <a:t>def main():</a:t>
            </a:r>
          </a:p>
          <a:p>
            <a:r>
              <a:rPr lang="en-US" sz="2700" dirty="0">
                <a:latin typeface="Menlo" panose="020B0609030804020204" pitchFamily="49" charset="0"/>
                <a:ea typeface="Menlo" panose="020B0609030804020204" pitchFamily="49" charset="0"/>
                <a:cs typeface="Menlo" panose="020B0609030804020204" pitchFamily="49" charset="0"/>
              </a:rPr>
              <a:t>    print(</a:t>
            </a:r>
            <a:r>
              <a:rPr lang="en-US" sz="2700" b="0" i="0" u="none" strike="noStrike" dirty="0">
                <a:effectLst/>
                <a:latin typeface="Menlo" panose="020B0609030804020204" pitchFamily="49" charset="0"/>
              </a:rPr>
              <a:t>"</a:t>
            </a:r>
            <a:r>
              <a:rPr lang="en-US" sz="2700" dirty="0">
                <a:latin typeface="Menlo" panose="020B0609030804020204" pitchFamily="49" charset="0"/>
                <a:ea typeface="Menlo" panose="020B0609030804020204" pitchFamily="49" charset="0"/>
                <a:cs typeface="Menlo" panose="020B0609030804020204" pitchFamily="49" charset="0"/>
              </a:rPr>
              <a:t>Enter your name: </a:t>
            </a:r>
            <a:r>
              <a:rPr lang="en-US" sz="2700" b="0" i="0" u="none" strike="noStrike" dirty="0">
                <a:effectLst/>
                <a:latin typeface="Menlo" panose="020B0609030804020204" pitchFamily="49" charset="0"/>
              </a:rPr>
              <a:t>"</a:t>
            </a:r>
            <a:r>
              <a:rPr lang="en-US" sz="2700" dirty="0">
                <a:latin typeface="Menlo" panose="020B0609030804020204" pitchFamily="49" charset="0"/>
                <a:ea typeface="Menlo" panose="020B0609030804020204" pitchFamily="49" charset="0"/>
                <a:cs typeface="Menlo" panose="020B0609030804020204" pitchFamily="49" charset="0"/>
              </a:rPr>
              <a:t>)     </a:t>
            </a:r>
          </a:p>
          <a:p>
            <a:r>
              <a:rPr lang="en-US" sz="2700" dirty="0">
                <a:latin typeface="Menlo" panose="020B0609030804020204" pitchFamily="49" charset="0"/>
                <a:ea typeface="Menlo" panose="020B0609030804020204" pitchFamily="49" charset="0"/>
                <a:cs typeface="Menlo" panose="020B0609030804020204" pitchFamily="49" charset="0"/>
              </a:rPr>
              <a:t>    name = </a:t>
            </a:r>
            <a:r>
              <a:rPr lang="en-US" sz="2700" b="1" dirty="0">
                <a:solidFill>
                  <a:schemeClr val="bg1"/>
                </a:solidFill>
                <a:latin typeface="Menlo" panose="020B0609030804020204" pitchFamily="49" charset="0"/>
                <a:ea typeface="Menlo" panose="020B0609030804020204" pitchFamily="49" charset="0"/>
                <a:cs typeface="Menlo" panose="020B0609030804020204" pitchFamily="49" charset="0"/>
              </a:rPr>
              <a:t>input()</a:t>
            </a:r>
            <a:r>
              <a:rPr lang="en-US" sz="2700" b="1" dirty="0">
                <a:latin typeface="Menlo" panose="020B0609030804020204" pitchFamily="49" charset="0"/>
                <a:ea typeface="Menlo" panose="020B0609030804020204" pitchFamily="49" charset="0"/>
                <a:cs typeface="Menlo" panose="020B0609030804020204" pitchFamily="49" charset="0"/>
              </a:rPr>
              <a:t>                    </a:t>
            </a:r>
            <a:r>
              <a:rPr lang="en-US" sz="2700" dirty="0">
                <a:latin typeface="Menlo" panose="020B0609030804020204" pitchFamily="49" charset="0"/>
                <a:ea typeface="Menlo" panose="020B0609030804020204" pitchFamily="49" charset="0"/>
                <a:cs typeface="Menlo" panose="020B0609030804020204" pitchFamily="49" charset="0"/>
              </a:rPr>
              <a:t># gets a 'string'</a:t>
            </a:r>
          </a:p>
          <a:p>
            <a:r>
              <a:rPr lang="en-US" sz="2700" dirty="0">
                <a:latin typeface="Menlo" panose="020B0609030804020204" pitchFamily="49" charset="0"/>
                <a:ea typeface="Menlo" panose="020B0609030804020204" pitchFamily="49" charset="0"/>
                <a:cs typeface="Menlo" panose="020B0609030804020204" pitchFamily="49" charset="0"/>
              </a:rPr>
              <a:t>    age = int(</a:t>
            </a:r>
            <a:r>
              <a:rPr lang="en-US" sz="2700" b="1" dirty="0">
                <a:solidFill>
                  <a:schemeClr val="bg1"/>
                </a:solidFill>
                <a:latin typeface="Menlo" panose="020B0609030804020204" pitchFamily="49" charset="0"/>
                <a:ea typeface="Menlo" panose="020B0609030804020204" pitchFamily="49" charset="0"/>
                <a:cs typeface="Menlo" panose="020B0609030804020204" pitchFamily="49" charset="0"/>
              </a:rPr>
              <a:t>input(</a:t>
            </a:r>
            <a:r>
              <a:rPr lang="en-US" sz="2700" b="0" i="0" u="none" strike="noStrike" dirty="0">
                <a:effectLst/>
                <a:latin typeface="Menlo" panose="020B0609030804020204" pitchFamily="49" charset="0"/>
              </a:rPr>
              <a:t>"</a:t>
            </a:r>
            <a:r>
              <a:rPr lang="en-US" sz="2700" dirty="0">
                <a:latin typeface="Menlo" panose="020B0609030804020204" pitchFamily="49" charset="0"/>
                <a:ea typeface="Menlo" panose="020B0609030804020204" pitchFamily="49" charset="0"/>
                <a:cs typeface="Menlo" panose="020B0609030804020204" pitchFamily="49" charset="0"/>
              </a:rPr>
              <a:t>Enter your age: </a:t>
            </a:r>
            <a:r>
              <a:rPr lang="en-US" sz="2700" b="0" i="0" u="none" strike="noStrike" dirty="0">
                <a:effectLst/>
                <a:latin typeface="Menlo" panose="020B0609030804020204" pitchFamily="49" charset="0"/>
              </a:rPr>
              <a:t>"</a:t>
            </a:r>
            <a:r>
              <a:rPr lang="en-US" sz="2700" b="1" i="0" u="none" strike="noStrike" dirty="0">
                <a:solidFill>
                  <a:schemeClr val="bg1"/>
                </a:solidFill>
                <a:effectLst/>
                <a:latin typeface="Menlo" panose="020B0609030804020204" pitchFamily="49" charset="0"/>
              </a:rPr>
              <a:t>)</a:t>
            </a:r>
            <a:r>
              <a:rPr lang="en-US" sz="2700" dirty="0">
                <a:latin typeface="Menlo" panose="020B0609030804020204" pitchFamily="49" charset="0"/>
                <a:ea typeface="Menlo" panose="020B0609030804020204" pitchFamily="49" charset="0"/>
                <a:cs typeface="Menlo" panose="020B0609030804020204" pitchFamily="49" charset="0"/>
              </a:rPr>
              <a:t>)  # gets number</a:t>
            </a:r>
          </a:p>
          <a:p>
            <a:r>
              <a:rPr lang="en-US" sz="2700" dirty="0">
                <a:latin typeface="Menlo" panose="020B0609030804020204" pitchFamily="49" charset="0"/>
                <a:ea typeface="Menlo" panose="020B0609030804020204" pitchFamily="49" charset="0"/>
                <a:cs typeface="Menlo" panose="020B0609030804020204" pitchFamily="49" charset="0"/>
              </a:rPr>
              <a:t>    print(</a:t>
            </a:r>
            <a:r>
              <a:rPr lang="en-US" sz="2700" b="0" i="0" u="none" strike="noStrike" dirty="0">
                <a:effectLst/>
                <a:latin typeface="Menlo" panose="020B0609030804020204" pitchFamily="49" charset="0"/>
              </a:rPr>
              <a:t>"</a:t>
            </a:r>
            <a:r>
              <a:rPr lang="en-US" sz="2700" b="0" i="0" u="none" strike="noStrike" dirty="0">
                <a:effectLst/>
                <a:latin typeface="Menlo" panose="020B0609030804020204" pitchFamily="49" charset="0"/>
                <a:ea typeface="Menlo" panose="020B0609030804020204" pitchFamily="49" charset="0"/>
                <a:cs typeface="Menlo" panose="020B0609030804020204" pitchFamily="49" charset="0"/>
              </a:rPr>
              <a:t>Hello,</a:t>
            </a:r>
            <a:r>
              <a:rPr lang="en-US" sz="2700" b="0" i="0" u="none" strike="noStrike" dirty="0">
                <a:effectLst/>
                <a:latin typeface="Menlo" panose="020B0609030804020204" pitchFamily="49" charset="0"/>
              </a:rPr>
              <a:t>"</a:t>
            </a:r>
            <a:r>
              <a:rPr lang="en-US" sz="2700" b="0" i="0" u="none" strike="noStrike" dirty="0">
                <a:effectLst/>
                <a:latin typeface="Menlo" panose="020B0609030804020204" pitchFamily="49" charset="0"/>
                <a:ea typeface="Menlo" panose="020B0609030804020204" pitchFamily="49" charset="0"/>
                <a:cs typeface="Menlo" panose="020B0609030804020204" pitchFamily="49" charset="0"/>
              </a:rPr>
              <a:t> , name , </a:t>
            </a:r>
            <a:r>
              <a:rPr lang="en-US" sz="2700" b="0" i="0" u="none" strike="noStrike" dirty="0">
                <a:effectLst/>
                <a:latin typeface="Menlo" panose="020B0609030804020204" pitchFamily="49" charset="0"/>
              </a:rPr>
              <a:t>"!")</a:t>
            </a:r>
          </a:p>
          <a:p>
            <a:r>
              <a:rPr lang="en-US" sz="2700" dirty="0">
                <a:latin typeface="Menlo" panose="020B0609030804020204" pitchFamily="49" charset="0"/>
                <a:ea typeface="Menlo" panose="020B0609030804020204" pitchFamily="49" charset="0"/>
                <a:cs typeface="Menlo" panose="020B0609030804020204" pitchFamily="49" charset="0"/>
              </a:rPr>
              <a:t>    age = age + 1</a:t>
            </a:r>
          </a:p>
          <a:p>
            <a:r>
              <a:rPr lang="en-US" sz="2700" dirty="0">
                <a:latin typeface="Menlo" panose="020B0609030804020204" pitchFamily="49" charset="0"/>
                <a:ea typeface="Menlo" panose="020B0609030804020204" pitchFamily="49" charset="0"/>
                <a:cs typeface="Menlo" panose="020B0609030804020204" pitchFamily="49" charset="0"/>
              </a:rPr>
              <a:t>    print(</a:t>
            </a:r>
            <a:r>
              <a:rPr lang="en-US" sz="2400" b="0" i="0" u="none" strike="noStrike" dirty="0">
                <a:effectLst/>
                <a:latin typeface="Menlo" panose="020B0609030804020204" pitchFamily="49" charset="0"/>
              </a:rPr>
              <a:t>"</a:t>
            </a:r>
            <a:r>
              <a:rPr lang="en-US" sz="2700" b="0" i="0" u="none" strike="noStrike" dirty="0">
                <a:effectLst/>
                <a:latin typeface="Menlo" panose="020B0609030804020204" pitchFamily="49" charset="0"/>
              </a:rPr>
              <a:t>Next year you will be</a:t>
            </a:r>
            <a:r>
              <a:rPr lang="en-US" sz="2400" b="0" i="0" u="none" strike="noStrike" dirty="0">
                <a:effectLst/>
                <a:latin typeface="Menlo" panose="020B0609030804020204" pitchFamily="49" charset="0"/>
              </a:rPr>
              <a:t>"</a:t>
            </a:r>
            <a:r>
              <a:rPr lang="en-US" sz="2700" b="0" i="0" u="none" strike="noStrike" dirty="0">
                <a:effectLst/>
                <a:latin typeface="Menlo" panose="020B0609030804020204" pitchFamily="49" charset="0"/>
              </a:rPr>
              <a:t>, age, "years old. ")</a:t>
            </a:r>
            <a:endParaRPr lang="en-US" sz="2700" dirty="0">
              <a:latin typeface="Menlo" panose="020B0609030804020204" pitchFamily="49" charset="0"/>
              <a:ea typeface="Menlo" panose="020B0609030804020204" pitchFamily="49" charset="0"/>
              <a:cs typeface="Menlo" panose="020B0609030804020204" pitchFamily="49" charset="0"/>
            </a:endParaRPr>
          </a:p>
          <a:p>
            <a:r>
              <a:rPr lang="en-US" sz="2700" dirty="0">
                <a:latin typeface="Menlo" panose="020B0609030804020204" pitchFamily="49" charset="0"/>
                <a:ea typeface="Menlo" panose="020B0609030804020204" pitchFamily="49" charset="0"/>
                <a:cs typeface="Menlo" panose="020B0609030804020204" pitchFamily="49" charset="0"/>
              </a:rPr>
              <a:t>	</a:t>
            </a:r>
          </a:p>
          <a:p>
            <a:r>
              <a:rPr lang="en-US" sz="2700" dirty="0">
                <a:latin typeface="Menlo" panose="020B0609030804020204" pitchFamily="49" charset="0"/>
                <a:ea typeface="Menlo" panose="020B0609030804020204" pitchFamily="49" charset="0"/>
                <a:cs typeface="Menlo" panose="020B0609030804020204" pitchFamily="49" charset="0"/>
              </a:rPr>
              <a:t>main()	# Call the main function</a:t>
            </a:r>
          </a:p>
        </p:txBody>
      </p:sp>
    </p:spTree>
    <p:extLst>
      <p:ext uri="{BB962C8B-B14F-4D97-AF65-F5344CB8AC3E}">
        <p14:creationId xmlns:p14="http://schemas.microsoft.com/office/powerpoint/2010/main" val="3417982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Assignment: </a:t>
            </a:r>
            <a:r>
              <a:rPr lang="en-US" sz="4800" dirty="0" err="1">
                <a:solidFill>
                  <a:schemeClr val="bg1"/>
                </a:solidFill>
                <a:latin typeface="Menlo" panose="020B0609030804020204" pitchFamily="49" charset="0"/>
                <a:ea typeface="Menlo" panose="020B0609030804020204" pitchFamily="49" charset="0"/>
                <a:cs typeface="Menlo" panose="020B0609030804020204" pitchFamily="49" charset="0"/>
              </a:rPr>
              <a:t>mad_libs.py</a:t>
            </a:r>
            <a:endParaRPr lang="en-US" sz="4800" dirty="0">
              <a:solidFill>
                <a:schemeClr val="bg1"/>
              </a:solidFill>
              <a:latin typeface="Menlo" panose="020B0609030804020204" pitchFamily="49" charset="0"/>
              <a:ea typeface="Menlo" panose="020B0609030804020204" pitchFamily="49" charset="0"/>
              <a:cs typeface="Menlo" panose="020B0609030804020204" pitchFamily="49" charset="0"/>
            </a:endParaRP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1920526"/>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Write a program that has the user enter a series of values—a noun, a color, a number, an adverb, a girl’s name, a fantastical creature, etc.—and store those values in variables. Then print out a story that uses those values.</a:t>
            </a:r>
          </a:p>
        </p:txBody>
      </p:sp>
      <p:sp>
        <p:nvSpPr>
          <p:cNvPr id="4" name="TextBox 3">
            <a:extLst>
              <a:ext uri="{FF2B5EF4-FFF2-40B4-BE49-F238E27FC236}">
                <a16:creationId xmlns:a16="http://schemas.microsoft.com/office/drawing/2014/main" id="{2EB2C55A-04F5-B638-6AEB-FD8559C87C8D}"/>
              </a:ext>
            </a:extLst>
          </p:cNvPr>
          <p:cNvSpPr txBox="1"/>
          <p:nvPr/>
        </p:nvSpPr>
        <p:spPr>
          <a:xfrm>
            <a:off x="238539" y="2915088"/>
            <a:ext cx="11648661" cy="3539430"/>
          </a:xfrm>
          <a:prstGeom prst="rect">
            <a:avLst/>
          </a:prstGeom>
          <a:solidFill>
            <a:schemeClr val="tx2">
              <a:lumMod val="40000"/>
              <a:lumOff val="60000"/>
            </a:schemeClr>
          </a:solidFill>
        </p:spPr>
        <p:txBody>
          <a:bodyPr wrap="square" rtlCol="0">
            <a:spAutoFit/>
          </a:bodyPr>
          <a:lstStyle/>
          <a:p>
            <a:r>
              <a:rPr lang="en-US" sz="2800" dirty="0">
                <a:latin typeface="Menlo" panose="020B0609030804020204" pitchFamily="49" charset="0"/>
                <a:ea typeface="Menlo" panose="020B0609030804020204" pitchFamily="49" charset="0"/>
                <a:cs typeface="Menlo" panose="020B0609030804020204" pitchFamily="49" charset="0"/>
              </a:rPr>
              <a:t># Sample code</a:t>
            </a:r>
          </a:p>
          <a:p>
            <a:r>
              <a:rPr lang="en-US" sz="2800" dirty="0">
                <a:latin typeface="Menlo" panose="020B0609030804020204" pitchFamily="49" charset="0"/>
                <a:ea typeface="Menlo" panose="020B0609030804020204" pitchFamily="49" charset="0"/>
                <a:cs typeface="Menlo" panose="020B0609030804020204" pitchFamily="49" charset="0"/>
              </a:rPr>
              <a:t>animal = input(</a:t>
            </a:r>
            <a:r>
              <a:rPr lang="en-US" sz="2800" b="0" i="0" u="none" strike="noStrike" dirty="0">
                <a:effectLst/>
                <a:latin typeface="Menlo" panose="020B0609030804020204" pitchFamily="49" charset="0"/>
              </a:rPr>
              <a:t>"</a:t>
            </a:r>
            <a:r>
              <a:rPr lang="en-US" sz="2800" dirty="0">
                <a:latin typeface="Menlo" panose="020B0609030804020204" pitchFamily="49" charset="0"/>
              </a:rPr>
              <a:t>Enter the name of an animal:</a:t>
            </a:r>
            <a:r>
              <a:rPr lang="en-US" sz="2800" b="0" i="0" u="none" strike="noStrike" dirty="0">
                <a:effectLst/>
                <a:latin typeface="Menlo" panose="020B0609030804020204" pitchFamily="49" charset="0"/>
              </a:rPr>
              <a:t>"</a:t>
            </a:r>
            <a:r>
              <a:rPr lang="en-US" sz="2800" dirty="0">
                <a:latin typeface="Menlo" panose="020B0609030804020204" pitchFamily="49" charset="0"/>
              </a:rPr>
              <a:t>)</a:t>
            </a:r>
          </a:p>
          <a:p>
            <a:r>
              <a:rPr lang="en-US" sz="2800" dirty="0" err="1">
                <a:latin typeface="Menlo" panose="020B0609030804020204" pitchFamily="49" charset="0"/>
                <a:ea typeface="Menlo" panose="020B0609030804020204" pitchFamily="49" charset="0"/>
                <a:cs typeface="Menlo" panose="020B0609030804020204" pitchFamily="49" charset="0"/>
              </a:rPr>
              <a:t>large_number</a:t>
            </a:r>
            <a:r>
              <a:rPr lang="en-US" sz="2800" dirty="0">
                <a:latin typeface="Menlo" panose="020B0609030804020204" pitchFamily="49" charset="0"/>
                <a:ea typeface="Menlo" panose="020B0609030804020204" pitchFamily="49" charset="0"/>
                <a:cs typeface="Menlo" panose="020B0609030804020204" pitchFamily="49" charset="0"/>
              </a:rPr>
              <a:t> = float(input(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Enter a very large #:</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r>
              <a:rPr lang="en-US" sz="2800" dirty="0" err="1">
                <a:latin typeface="Menlo" panose="020B0609030804020204" pitchFamily="49" charset="0"/>
                <a:ea typeface="Menlo" panose="020B0609030804020204" pitchFamily="49" charset="0"/>
                <a:cs typeface="Menlo" panose="020B0609030804020204" pitchFamily="49" charset="0"/>
              </a:rPr>
              <a:t>nerd_name</a:t>
            </a:r>
            <a:r>
              <a:rPr lang="en-US" sz="2800" dirty="0">
                <a:latin typeface="Menlo" panose="020B0609030804020204" pitchFamily="49" charset="0"/>
                <a:ea typeface="Menlo" panose="020B0609030804020204" pitchFamily="49" charset="0"/>
                <a:cs typeface="Menlo" panose="020B0609030804020204" pitchFamily="49" charset="0"/>
              </a:rPr>
              <a:t> = input(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Enter a nerdy name:</a:t>
            </a:r>
            <a:r>
              <a:rPr lang="en-US" sz="2800" b="0" i="0" u="none" strike="noStrike" dirty="0">
                <a:effectLst/>
                <a:latin typeface="Menlo" panose="020B0609030804020204" pitchFamily="49" charset="0"/>
              </a:rPr>
              <a:t>")</a:t>
            </a:r>
          </a:p>
          <a:p>
            <a:endParaRPr lang="en-US" sz="2800" dirty="0">
              <a:latin typeface="Menlo" panose="020B0609030804020204" pitchFamily="49" charset="0"/>
              <a:ea typeface="Menlo" panose="020B0609030804020204" pitchFamily="49" charset="0"/>
              <a:cs typeface="Menlo" panose="020B0609030804020204" pitchFamily="49" charset="0"/>
            </a:endParaRPr>
          </a:p>
          <a:p>
            <a:r>
              <a:rPr lang="en-US" sz="2800" dirty="0">
                <a:latin typeface="Menlo" panose="020B0609030804020204" pitchFamily="49" charset="0"/>
                <a:ea typeface="Menlo" panose="020B0609030804020204" pitchFamily="49" charset="0"/>
                <a:cs typeface="Menlo" panose="020B0609030804020204" pitchFamily="49" charset="0"/>
              </a:rPr>
              <a:t>print(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Once upon a time, there was a herd of</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r>
              <a:rPr lang="en-US" sz="2800" dirty="0">
                <a:latin typeface="Menlo" panose="020B0609030804020204" pitchFamily="49" charset="0"/>
                <a:ea typeface="Menlo" panose="020B0609030804020204" pitchFamily="49" charset="0"/>
                <a:cs typeface="Menlo" panose="020B0609030804020204" pitchFamily="49" charset="0"/>
              </a:rPr>
              <a:t>print(</a:t>
            </a:r>
            <a:r>
              <a:rPr lang="en-US" sz="2800" dirty="0" err="1">
                <a:latin typeface="Menlo" panose="020B0609030804020204" pitchFamily="49" charset="0"/>
                <a:ea typeface="Menlo" panose="020B0609030804020204" pitchFamily="49" charset="0"/>
                <a:cs typeface="Menlo" panose="020B0609030804020204" pitchFamily="49" charset="0"/>
              </a:rPr>
              <a:t>large_number</a:t>
            </a:r>
            <a:r>
              <a:rPr lang="en-US" sz="2800" dirty="0">
                <a:latin typeface="Menlo" panose="020B0609030804020204" pitchFamily="49" charset="0"/>
                <a:ea typeface="Menlo" panose="020B0609030804020204" pitchFamily="49" charset="0"/>
                <a:cs typeface="Menlo" panose="020B0609030804020204" pitchFamily="49" charset="0"/>
              </a:rPr>
              <a:t>, animal, </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and the smartest one</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p>
          <a:p>
            <a:r>
              <a:rPr lang="en-US" sz="2800" dirty="0">
                <a:latin typeface="Menlo" panose="020B0609030804020204" pitchFamily="49" charset="0"/>
                <a:ea typeface="Menlo" panose="020B0609030804020204" pitchFamily="49" charset="0"/>
                <a:cs typeface="Menlo" panose="020B0609030804020204" pitchFamily="49" charset="0"/>
              </a:rPr>
              <a:t>print(</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was a(n)</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 animal, </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called</a:t>
            </a:r>
            <a:r>
              <a:rPr lang="en-US" sz="2800" b="0" i="0" u="none" strike="noStrike" dirty="0">
                <a:effectLst/>
                <a:latin typeface="Menlo" panose="020B0609030804020204" pitchFamily="49" charset="0"/>
              </a:rPr>
              <a:t>"</a:t>
            </a:r>
            <a:r>
              <a:rPr lang="en-US" sz="2800" dirty="0">
                <a:latin typeface="Menlo" panose="020B0609030804020204" pitchFamily="49" charset="0"/>
                <a:ea typeface="Menlo" panose="020B0609030804020204" pitchFamily="49" charset="0"/>
                <a:cs typeface="Menlo" panose="020B0609030804020204" pitchFamily="49" charset="0"/>
              </a:rPr>
              <a:t>,</a:t>
            </a:r>
            <a:r>
              <a:rPr lang="en-US" sz="2800" dirty="0" err="1">
                <a:latin typeface="Menlo" panose="020B0609030804020204" pitchFamily="49" charset="0"/>
                <a:ea typeface="Menlo" panose="020B0609030804020204" pitchFamily="49" charset="0"/>
                <a:cs typeface="Menlo" panose="020B0609030804020204" pitchFamily="49" charset="0"/>
              </a:rPr>
              <a:t>nerd_name</a:t>
            </a:r>
            <a:r>
              <a:rPr lang="en-US" sz="2800"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712779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Homework (optional)</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1144929"/>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Reading: </a:t>
            </a:r>
            <a:r>
              <a:rPr lang="en-US" dirty="0">
                <a:solidFill>
                  <a:schemeClr val="accent1">
                    <a:lumMod val="60000"/>
                    <a:lumOff val="40000"/>
                  </a:schemeClr>
                </a:solidFill>
                <a:latin typeface="Lucida Bright" panose="02040602050505020304" pitchFamily="18" charset="77"/>
                <a:hlinkClick r:id="rId2">
                  <a:extLst>
                    <a:ext uri="{A12FA001-AC4F-418D-AE19-62706E023703}">
                      <ahyp:hlinkClr xmlns:ahyp="http://schemas.microsoft.com/office/drawing/2018/hyperlinkcolor" val="tx"/>
                    </a:ext>
                  </a:extLst>
                </a:hlinkClick>
              </a:rPr>
              <a:t>https://www.bloomberg.com/graphics/2015-paul-ford-what-is-code</a:t>
            </a:r>
            <a:r>
              <a:rPr lang="en-US" dirty="0">
                <a:solidFill>
                  <a:schemeClr val="bg1"/>
                </a:solidFill>
                <a:latin typeface="Lucida Bright" panose="02040602050505020304" pitchFamily="18" charset="77"/>
              </a:rPr>
              <a:t> - Intro and sections 1.1-2.3.</a:t>
            </a:r>
          </a:p>
        </p:txBody>
      </p:sp>
    </p:spTree>
    <p:extLst>
      <p:ext uri="{BB962C8B-B14F-4D97-AF65-F5344CB8AC3E}">
        <p14:creationId xmlns:p14="http://schemas.microsoft.com/office/powerpoint/2010/main" val="161350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24366"/>
            <a:ext cx="12192000" cy="1698927"/>
          </a:xfrm>
        </p:spPr>
        <p:txBody>
          <a:bodyPr wrap="square" lIns="182880" tIns="182880" rIns="182880" bIns="182880">
            <a:spAutoFit/>
          </a:bodyPr>
          <a:lstStyle/>
          <a:p>
            <a:r>
              <a:rPr lang="en-US" sz="4800" dirty="0">
                <a:solidFill>
                  <a:schemeClr val="bg1"/>
                </a:solidFill>
                <a:latin typeface="Lucida Bright" panose="02040602050505020304" pitchFamily="18" charset="77"/>
              </a:rPr>
              <a:t>Week 2 – The Internet, Webpages, &amp;</a:t>
            </a:r>
            <a:br>
              <a:rPr lang="en-US" sz="4800" dirty="0">
                <a:solidFill>
                  <a:schemeClr val="bg1"/>
                </a:solidFill>
                <a:latin typeface="Lucida Bright" panose="02040602050505020304" pitchFamily="18" charset="77"/>
              </a:rPr>
            </a:br>
            <a:r>
              <a:rPr lang="en-US" sz="4800" dirty="0">
                <a:solidFill>
                  <a:schemeClr val="bg1"/>
                </a:solidFill>
                <a:latin typeface="Lucida Bright" panose="02040602050505020304" pitchFamily="18" charset="77"/>
              </a:rPr>
              <a:t>               Cybersecurity</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757083"/>
            <a:ext cx="12191999" cy="4885440"/>
          </a:xfrm>
        </p:spPr>
        <p:txBody>
          <a:bodyPr lIns="182880" tIns="182880" rIns="182880" bIns="182880">
            <a:spAutoFit/>
          </a:bodyPr>
          <a:lstStyle/>
          <a:p>
            <a:pPr marL="514350" indent="-514350">
              <a:buAutoNum type="arabicPeriod"/>
            </a:pPr>
            <a:r>
              <a:rPr lang="en-US" dirty="0">
                <a:solidFill>
                  <a:schemeClr val="bg1"/>
                </a:solidFill>
                <a:latin typeface="Lucida Bright" panose="02040602050505020304" pitchFamily="18" charset="77"/>
              </a:rPr>
              <a:t>How the Internet Works</a:t>
            </a:r>
          </a:p>
          <a:p>
            <a:pPr marL="514350" indent="-514350">
              <a:buAutoNum type="arabicPeriod"/>
            </a:pPr>
            <a:r>
              <a:rPr lang="en-US" dirty="0">
                <a:solidFill>
                  <a:schemeClr val="bg1"/>
                </a:solidFill>
                <a:latin typeface="Lucida Bright" panose="02040602050505020304" pitchFamily="18" charset="77"/>
              </a:rPr>
              <a:t>How web pages work</a:t>
            </a:r>
          </a:p>
          <a:p>
            <a:pPr marL="514350" indent="-514350">
              <a:buAutoNum type="arabicPeriod"/>
            </a:pPr>
            <a:r>
              <a:rPr lang="en-US" dirty="0">
                <a:solidFill>
                  <a:schemeClr val="bg1"/>
                </a:solidFill>
                <a:latin typeface="Lucida Bright" panose="02040602050505020304" pitchFamily="18" charset="77"/>
              </a:rPr>
              <a:t>Cybersecurity: Threat models, vectors, backups</a:t>
            </a:r>
          </a:p>
          <a:p>
            <a:pPr marL="514350" indent="-514350">
              <a:buFont typeface="Arial" panose="020B0604020202020204" pitchFamily="34" charset="0"/>
              <a:buAutoNum type="arabicPeriod"/>
            </a:pPr>
            <a:r>
              <a:rPr lang="en-US" dirty="0">
                <a:solidFill>
                  <a:schemeClr val="bg1"/>
                </a:solidFill>
                <a:latin typeface="Lucida Bright" panose="02040602050505020304" pitchFamily="18" charset="77"/>
              </a:rPr>
              <a:t>“Have I Been </a:t>
            </a:r>
            <a:r>
              <a:rPr lang="en-US" dirty="0" err="1">
                <a:solidFill>
                  <a:schemeClr val="bg1"/>
                </a:solidFill>
                <a:latin typeface="Lucida Bright" panose="02040602050505020304" pitchFamily="18" charset="77"/>
              </a:rPr>
              <a:t>Pwned</a:t>
            </a:r>
            <a:r>
              <a:rPr lang="en-US" dirty="0">
                <a:solidFill>
                  <a:schemeClr val="bg1"/>
                </a:solidFill>
                <a:latin typeface="Lucida Bright" panose="02040602050505020304" pitchFamily="18" charset="77"/>
              </a:rPr>
              <a:t>?” </a:t>
            </a:r>
            <a:r>
              <a:rPr lang="en-US" dirty="0">
                <a:solidFill>
                  <a:schemeClr val="accent1">
                    <a:lumMod val="60000"/>
                    <a:lumOff val="40000"/>
                  </a:schemeClr>
                </a:solidFill>
                <a:latin typeface="Lucida Bright" panose="02040602050505020304" pitchFamily="18" charset="77"/>
              </a:rPr>
              <a:t>[Activity]</a:t>
            </a:r>
          </a:p>
          <a:p>
            <a:pPr marL="514350" indent="-514350">
              <a:buAutoNum type="arabicPeriod"/>
            </a:pPr>
            <a:r>
              <a:rPr lang="en-US" dirty="0">
                <a:solidFill>
                  <a:schemeClr val="bg1"/>
                </a:solidFill>
                <a:latin typeface="Lucida Bright" panose="02040602050505020304" pitchFamily="18" charset="77"/>
              </a:rPr>
              <a:t>Password Managers </a:t>
            </a:r>
            <a:r>
              <a:rPr lang="en-US" dirty="0">
                <a:solidFill>
                  <a:schemeClr val="accent1">
                    <a:lumMod val="60000"/>
                    <a:lumOff val="40000"/>
                  </a:schemeClr>
                </a:solidFill>
                <a:latin typeface="Lucida Bright" panose="02040602050505020304" pitchFamily="18" charset="77"/>
              </a:rPr>
              <a:t>[Demo]</a:t>
            </a:r>
          </a:p>
          <a:p>
            <a:pPr marL="514350" indent="-514350">
              <a:buAutoNum type="arabicPeriod"/>
            </a:pPr>
            <a:r>
              <a:rPr lang="en-US" dirty="0">
                <a:solidFill>
                  <a:schemeClr val="accent1">
                    <a:lumMod val="60000"/>
                    <a:lumOff val="40000"/>
                  </a:schemeClr>
                </a:solidFill>
                <a:latin typeface="Lucida Bright" panose="02040602050505020304" pitchFamily="18" charset="77"/>
              </a:rPr>
              <a:t>Break</a:t>
            </a:r>
          </a:p>
          <a:p>
            <a:pPr marL="514350" indent="-514350">
              <a:buAutoNum type="arabicPeriod"/>
            </a:pPr>
            <a:r>
              <a:rPr lang="en-US" dirty="0">
                <a:solidFill>
                  <a:schemeClr val="bg1"/>
                </a:solidFill>
                <a:latin typeface="Lucida Bright" panose="02040602050505020304" pitchFamily="18" charset="77"/>
              </a:rPr>
              <a:t>Programming: Random numbers (</a:t>
            </a:r>
            <a:r>
              <a:rPr lang="en-US" i="1" dirty="0">
                <a:solidFill>
                  <a:schemeClr val="accent1">
                    <a:lumMod val="60000"/>
                    <a:lumOff val="40000"/>
                  </a:schemeClr>
                </a:solidFill>
                <a:latin typeface="Lucida Bright" panose="02040602050505020304" pitchFamily="18" charset="77"/>
                <a:hlinkClick r:id="rId2">
                  <a:extLst>
                    <a:ext uri="{A12FA001-AC4F-418D-AE19-62706E023703}">
                      <ahyp:hlinkClr xmlns:ahyp="http://schemas.microsoft.com/office/drawing/2018/hyperlinkcolor" val="tx"/>
                    </a:ext>
                  </a:extLst>
                </a:hlinkClick>
              </a:rPr>
              <a:t>pickcode.io</a:t>
            </a:r>
            <a:r>
              <a:rPr lang="en-US" dirty="0">
                <a:solidFill>
                  <a:schemeClr val="bg1"/>
                </a:solidFill>
                <a:latin typeface="Lucida Bright" panose="02040602050505020304" pitchFamily="18" charset="77"/>
              </a:rPr>
              <a:t>)</a:t>
            </a:r>
          </a:p>
          <a:p>
            <a:pPr marL="514350" indent="-514350">
              <a:buAutoNum type="arabicPeriod"/>
            </a:pPr>
            <a:r>
              <a:rPr lang="en-US">
                <a:solidFill>
                  <a:schemeClr val="bg1"/>
                </a:solidFill>
                <a:latin typeface="Lucida Bright" panose="02040602050505020304" pitchFamily="18" charset="77"/>
              </a:rPr>
              <a:t>Making decisions:                        </a:t>
            </a:r>
            <a:r>
              <a:rPr lang="en-US">
                <a:solidFill>
                  <a:schemeClr val="accent1">
                    <a:lumMod val="60000"/>
                    <a:lumOff val="40000"/>
                  </a:schemeClr>
                </a:solidFill>
                <a:latin typeface="Menlo" panose="020B0609030804020204" pitchFamily="49" charset="0"/>
                <a:ea typeface="Menlo" panose="020B0609030804020204" pitchFamily="49" charset="0"/>
                <a:cs typeface="Menlo" panose="020B0609030804020204" pitchFamily="49" charset="0"/>
              </a:rPr>
              <a:t>if-else</a:t>
            </a:r>
            <a:endParaRPr lang="en-US">
              <a:solidFill>
                <a:schemeClr val="accent1">
                  <a:lumMod val="60000"/>
                  <a:lumOff val="40000"/>
                </a:schemeClr>
              </a:solidFill>
              <a:latin typeface="Lucida Bright" panose="02040602050505020304" pitchFamily="18" charset="77"/>
            </a:endParaRPr>
          </a:p>
          <a:p>
            <a:pPr marL="514350" indent="-514350">
              <a:buAutoNum type="arabicPeriod"/>
            </a:pPr>
            <a:r>
              <a:rPr lang="en-US">
                <a:solidFill>
                  <a:schemeClr val="bg1"/>
                </a:solidFill>
                <a:latin typeface="Lucida Bright" panose="02040602050505020304" pitchFamily="18" charset="77"/>
              </a:rPr>
              <a:t>Programming </a:t>
            </a:r>
            <a:r>
              <a:rPr lang="en-US" dirty="0">
                <a:solidFill>
                  <a:schemeClr val="bg1"/>
                </a:solidFill>
                <a:latin typeface="Lucida Bright" panose="02040602050505020304" pitchFamily="18" charset="77"/>
              </a:rPr>
              <a:t>assignments: Magic 8 Ball, Guess A Number</a:t>
            </a:r>
          </a:p>
        </p:txBody>
      </p:sp>
    </p:spTree>
    <p:extLst>
      <p:ext uri="{BB962C8B-B14F-4D97-AF65-F5344CB8AC3E}">
        <p14:creationId xmlns:p14="http://schemas.microsoft.com/office/powerpoint/2010/main" val="4195500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24366"/>
            <a:ext cx="12192000" cy="1698927"/>
          </a:xfrm>
        </p:spPr>
        <p:txBody>
          <a:bodyPr wrap="square" lIns="182880" tIns="182880" rIns="182880" bIns="182880">
            <a:spAutoFit/>
          </a:bodyPr>
          <a:lstStyle/>
          <a:p>
            <a:r>
              <a:rPr lang="en-US" sz="4800" dirty="0">
                <a:solidFill>
                  <a:schemeClr val="bg1"/>
                </a:solidFill>
                <a:latin typeface="Lucida Bright" panose="02040602050505020304" pitchFamily="18" charset="77"/>
              </a:rPr>
              <a:t>Week 3 – AI, Machine Learning, &amp;</a:t>
            </a:r>
            <a:br>
              <a:rPr lang="en-US" sz="4800" dirty="0">
                <a:solidFill>
                  <a:schemeClr val="bg1"/>
                </a:solidFill>
                <a:latin typeface="Lucida Bright" panose="02040602050505020304" pitchFamily="18" charset="77"/>
              </a:rPr>
            </a:br>
            <a:r>
              <a:rPr lang="en-US" sz="4800" dirty="0">
                <a:solidFill>
                  <a:schemeClr val="bg1"/>
                </a:solidFill>
                <a:latin typeface="Lucida Bright" panose="02040602050505020304" pitchFamily="18" charset="77"/>
              </a:rPr>
              <a:t>               Classifiers</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757083"/>
            <a:ext cx="12191999" cy="4369401"/>
          </a:xfrm>
        </p:spPr>
        <p:txBody>
          <a:bodyPr lIns="182880" tIns="182880" rIns="182880" bIns="182880">
            <a:spAutoFit/>
          </a:bodyPr>
          <a:lstStyle/>
          <a:p>
            <a:pPr marL="514350" indent="-514350">
              <a:buAutoNum type="arabicPeriod"/>
            </a:pPr>
            <a:r>
              <a:rPr lang="en-US" dirty="0">
                <a:solidFill>
                  <a:schemeClr val="bg1"/>
                </a:solidFill>
                <a:latin typeface="Lucida Bright" panose="02040602050505020304" pitchFamily="18" charset="77"/>
              </a:rPr>
              <a:t>What even </a:t>
            </a:r>
            <a:r>
              <a:rPr lang="en-US" i="1" dirty="0">
                <a:solidFill>
                  <a:schemeClr val="bg1"/>
                </a:solidFill>
                <a:latin typeface="Lucida Bright" panose="02040602050505020304" pitchFamily="18" charset="77"/>
              </a:rPr>
              <a:t>is</a:t>
            </a:r>
            <a:r>
              <a:rPr lang="en-US" dirty="0">
                <a:solidFill>
                  <a:schemeClr val="bg1"/>
                </a:solidFill>
                <a:latin typeface="Lucida Bright" panose="02040602050505020304" pitchFamily="18" charset="77"/>
              </a:rPr>
              <a:t> AI anyway?</a:t>
            </a:r>
          </a:p>
          <a:p>
            <a:pPr marL="514350" indent="-514350">
              <a:buAutoNum type="arabicPeriod"/>
            </a:pPr>
            <a:r>
              <a:rPr lang="en-US" dirty="0">
                <a:solidFill>
                  <a:schemeClr val="bg1"/>
                </a:solidFill>
                <a:latin typeface="Lucida Bright" panose="02040602050505020304" pitchFamily="18" charset="77"/>
              </a:rPr>
              <a:t>Machine Learning</a:t>
            </a:r>
          </a:p>
          <a:p>
            <a:pPr marL="514350" indent="-514350">
              <a:buAutoNum type="arabicPeriod"/>
            </a:pPr>
            <a:r>
              <a:rPr lang="en-US" dirty="0">
                <a:solidFill>
                  <a:schemeClr val="bg1"/>
                </a:solidFill>
                <a:latin typeface="Lucida Bright" panose="02040602050505020304" pitchFamily="18" charset="77"/>
              </a:rPr>
              <a:t>Large Language Models (LLMs)</a:t>
            </a:r>
          </a:p>
          <a:p>
            <a:pPr marL="514350" indent="-514350">
              <a:buFont typeface="Arial" panose="020B0604020202020204" pitchFamily="34" charset="0"/>
              <a:buAutoNum type="arabicPeriod"/>
            </a:pPr>
            <a:r>
              <a:rPr lang="en-US" dirty="0">
                <a:solidFill>
                  <a:schemeClr val="bg1"/>
                </a:solidFill>
                <a:latin typeface="Lucida Bright" panose="02040602050505020304" pitchFamily="18" charset="77"/>
              </a:rPr>
              <a:t>Classifiers </a:t>
            </a:r>
            <a:r>
              <a:rPr lang="en-US" dirty="0">
                <a:solidFill>
                  <a:schemeClr val="accent1">
                    <a:lumMod val="60000"/>
                    <a:lumOff val="40000"/>
                  </a:schemeClr>
                </a:solidFill>
                <a:latin typeface="Lucida Bright" panose="02040602050505020304" pitchFamily="18" charset="77"/>
              </a:rPr>
              <a:t>[Activity]</a:t>
            </a:r>
          </a:p>
          <a:p>
            <a:pPr marL="514350" indent="-514350">
              <a:buAutoNum type="arabicPeriod"/>
            </a:pPr>
            <a:r>
              <a:rPr lang="en-US" dirty="0">
                <a:solidFill>
                  <a:schemeClr val="accent1">
                    <a:lumMod val="60000"/>
                    <a:lumOff val="40000"/>
                  </a:schemeClr>
                </a:solidFill>
                <a:latin typeface="Lucida Bright" panose="02040602050505020304" pitchFamily="18" charset="77"/>
              </a:rPr>
              <a:t>Break</a:t>
            </a:r>
          </a:p>
          <a:p>
            <a:pPr marL="514350" indent="-514350">
              <a:buAutoNum type="arabicPeriod"/>
            </a:pPr>
            <a:r>
              <a:rPr lang="en-US" dirty="0">
                <a:solidFill>
                  <a:schemeClr val="bg1"/>
                </a:solidFill>
                <a:latin typeface="Lucida Bright" panose="02040602050505020304" pitchFamily="18" charset="77"/>
              </a:rPr>
              <a:t>Programming: loops (</a:t>
            </a:r>
            <a:r>
              <a:rPr lang="en-US" i="1" dirty="0" err="1">
                <a:solidFill>
                  <a:schemeClr val="accent1">
                    <a:lumMod val="60000"/>
                    <a:lumOff val="40000"/>
                  </a:schemeClr>
                </a:solidFill>
                <a:latin typeface="Lucida Bright" panose="02040602050505020304" pitchFamily="18" charset="77"/>
                <a:hlinkClick r:id="rId2">
                  <a:extLst>
                    <a:ext uri="{A12FA001-AC4F-418D-AE19-62706E023703}">
                      <ahyp:hlinkClr xmlns:ahyp="http://schemas.microsoft.com/office/drawing/2018/hyperlinkcolor" val="tx"/>
                    </a:ext>
                  </a:extLst>
                </a:hlinkClick>
              </a:rPr>
              <a:t>pickcode.io</a:t>
            </a:r>
            <a:r>
              <a:rPr lang="en-US" dirty="0">
                <a:solidFill>
                  <a:schemeClr val="bg1"/>
                </a:solidFill>
                <a:latin typeface="Lucida Bright" panose="02040602050505020304" pitchFamily="18" charset="77"/>
              </a:rPr>
              <a:t>)</a:t>
            </a:r>
          </a:p>
          <a:p>
            <a:pPr marL="514350" indent="-514350">
              <a:buAutoNum type="arabicPeriod"/>
            </a:pPr>
            <a:r>
              <a:rPr lang="en-US" dirty="0">
                <a:solidFill>
                  <a:schemeClr val="bg1"/>
                </a:solidFill>
                <a:latin typeface="Lucida Bright" panose="02040602050505020304" pitchFamily="18" charset="77"/>
              </a:rPr>
              <a:t>infinite loops</a:t>
            </a:r>
          </a:p>
          <a:p>
            <a:pPr marL="514350" indent="-514350">
              <a:buAutoNum type="arabicPeriod"/>
            </a:pPr>
            <a:r>
              <a:rPr lang="en-US" dirty="0">
                <a:solidFill>
                  <a:schemeClr val="bg1"/>
                </a:solidFill>
                <a:latin typeface="Lucida Bright" panose="02040602050505020304" pitchFamily="18" charset="77"/>
              </a:rPr>
              <a:t>Number Guessing Game</a:t>
            </a:r>
          </a:p>
        </p:txBody>
      </p:sp>
    </p:spTree>
    <p:extLst>
      <p:ext uri="{BB962C8B-B14F-4D97-AF65-F5344CB8AC3E}">
        <p14:creationId xmlns:p14="http://schemas.microsoft.com/office/powerpoint/2010/main" val="86522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26984"/>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Week 4 – ?</a:t>
            </a: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757083"/>
            <a:ext cx="12191999" cy="757130"/>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 </a:t>
            </a:r>
          </a:p>
        </p:txBody>
      </p:sp>
    </p:spTree>
    <p:extLst>
      <p:ext uri="{BB962C8B-B14F-4D97-AF65-F5344CB8AC3E}">
        <p14:creationId xmlns:p14="http://schemas.microsoft.com/office/powerpoint/2010/main" val="2994001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Hardware</a:t>
            </a:r>
            <a:endParaRPr lang="en-US" sz="4800" dirty="0">
              <a:solidFill>
                <a:schemeClr val="accent1">
                  <a:lumMod val="60000"/>
                  <a:lumOff val="40000"/>
                </a:schemeClr>
              </a:solidFill>
              <a:latin typeface="Lucida Bright" panose="02040602050505020304" pitchFamily="18" charset="77"/>
            </a:endParaRPr>
          </a:p>
        </p:txBody>
      </p:sp>
      <p:sp>
        <p:nvSpPr>
          <p:cNvPr id="3" name="Content Placeholder 2">
            <a:extLst>
              <a:ext uri="{FF2B5EF4-FFF2-40B4-BE49-F238E27FC236}">
                <a16:creationId xmlns:a16="http://schemas.microsoft.com/office/drawing/2014/main" id="{9E01B208-51D9-3DB8-4DE8-5C409C5B5BD1}"/>
              </a:ext>
            </a:extLst>
          </p:cNvPr>
          <p:cNvSpPr>
            <a:spLocks noGrp="1"/>
          </p:cNvSpPr>
          <p:nvPr>
            <p:ph idx="1"/>
          </p:nvPr>
        </p:nvSpPr>
        <p:spPr>
          <a:xfrm>
            <a:off x="-1" y="1021978"/>
            <a:ext cx="12191999" cy="5550237"/>
          </a:xfrm>
        </p:spPr>
        <p:txBody>
          <a:bodyPr lIns="182880" tIns="182880" rIns="182880" bIns="182880">
            <a:spAutoFit/>
          </a:bodyPr>
          <a:lstStyle/>
          <a:p>
            <a:pPr marL="0" indent="0">
              <a:buNone/>
            </a:pPr>
            <a:r>
              <a:rPr lang="en-US" dirty="0">
                <a:solidFill>
                  <a:schemeClr val="bg1"/>
                </a:solidFill>
                <a:latin typeface="Lucida Bright" panose="02040602050505020304" pitchFamily="18" charset="77"/>
              </a:rPr>
              <a:t>The electronic components that make up a typical computer include:</a:t>
            </a:r>
          </a:p>
          <a:p>
            <a:r>
              <a:rPr lang="en-US" dirty="0">
                <a:solidFill>
                  <a:schemeClr val="bg1"/>
                </a:solidFill>
                <a:latin typeface="Lucida Bright" panose="02040602050505020304" pitchFamily="18" charset="77"/>
              </a:rPr>
              <a:t>a Central Processing Unit (</a:t>
            </a:r>
            <a:r>
              <a:rPr lang="en-US" dirty="0">
                <a:solidFill>
                  <a:schemeClr val="accent1">
                    <a:lumMod val="60000"/>
                    <a:lumOff val="40000"/>
                  </a:schemeClr>
                </a:solidFill>
                <a:latin typeface="Lucida Bright" panose="02040602050505020304" pitchFamily="18" charset="77"/>
              </a:rPr>
              <a:t>CPU</a:t>
            </a:r>
            <a:r>
              <a:rPr lang="en-US" dirty="0">
                <a:solidFill>
                  <a:schemeClr val="bg1"/>
                </a:solidFill>
                <a:latin typeface="Lucida Bright" panose="02040602050505020304" pitchFamily="18" charset="77"/>
              </a:rPr>
              <a:t>)</a:t>
            </a:r>
          </a:p>
          <a:p>
            <a:r>
              <a:rPr lang="en-US" dirty="0">
                <a:solidFill>
                  <a:schemeClr val="bg1"/>
                </a:solidFill>
                <a:latin typeface="Lucida Bright" panose="02040602050505020304" pitchFamily="18" charset="77"/>
              </a:rPr>
              <a:t>memory – Random Access (</a:t>
            </a:r>
            <a:r>
              <a:rPr lang="en-US" dirty="0">
                <a:solidFill>
                  <a:schemeClr val="accent1">
                    <a:lumMod val="60000"/>
                    <a:lumOff val="40000"/>
                  </a:schemeClr>
                </a:solidFill>
                <a:latin typeface="Lucida Bright" panose="02040602050505020304" pitchFamily="18" charset="77"/>
              </a:rPr>
              <a:t>RAM</a:t>
            </a:r>
            <a:r>
              <a:rPr lang="en-US" dirty="0">
                <a:solidFill>
                  <a:schemeClr val="bg1"/>
                </a:solidFill>
                <a:latin typeface="Lucida Bright" panose="02040602050505020304" pitchFamily="18" charset="77"/>
              </a:rPr>
              <a:t>, 2GigaBytes, 16GB, 64GB)</a:t>
            </a:r>
          </a:p>
          <a:p>
            <a:r>
              <a:rPr lang="en-US" dirty="0">
                <a:solidFill>
                  <a:schemeClr val="bg1"/>
                </a:solidFill>
                <a:latin typeface="Lucida Bright" panose="02040602050505020304" pitchFamily="18" charset="77"/>
              </a:rPr>
              <a:t>memory – secondary storage (</a:t>
            </a:r>
            <a:r>
              <a:rPr lang="en-US" dirty="0">
                <a:solidFill>
                  <a:schemeClr val="accent1">
                    <a:lumMod val="60000"/>
                    <a:lumOff val="40000"/>
                  </a:schemeClr>
                </a:solidFill>
                <a:latin typeface="Lucida Bright" panose="02040602050505020304" pitchFamily="18" charset="77"/>
              </a:rPr>
              <a:t>HD</a:t>
            </a:r>
            <a:r>
              <a:rPr lang="en-US" dirty="0">
                <a:solidFill>
                  <a:schemeClr val="bg1"/>
                </a:solidFill>
                <a:latin typeface="Lucida Bright" panose="02040602050505020304" pitchFamily="18" charset="77"/>
              </a:rPr>
              <a:t> or </a:t>
            </a:r>
            <a:r>
              <a:rPr lang="en-US" dirty="0">
                <a:solidFill>
                  <a:schemeClr val="accent1">
                    <a:lumMod val="60000"/>
                    <a:lumOff val="40000"/>
                  </a:schemeClr>
                </a:solidFill>
                <a:latin typeface="Lucida Bright" panose="02040602050505020304" pitchFamily="18" charset="77"/>
              </a:rPr>
              <a:t>SSD</a:t>
            </a:r>
            <a:r>
              <a:rPr lang="en-US" dirty="0">
                <a:solidFill>
                  <a:schemeClr val="bg1"/>
                </a:solidFill>
                <a:latin typeface="Lucida Bright" panose="02040602050505020304" pitchFamily="18" charset="77"/>
              </a:rPr>
              <a:t>, 256GB RAM? 2TB RAM?)</a:t>
            </a:r>
          </a:p>
          <a:p>
            <a:r>
              <a:rPr lang="en-US" dirty="0">
                <a:solidFill>
                  <a:schemeClr val="bg1"/>
                </a:solidFill>
                <a:latin typeface="Lucida Bright" panose="02040602050505020304" pitchFamily="18" charset="77"/>
              </a:rPr>
              <a:t>network – internet, wired or wireless</a:t>
            </a:r>
          </a:p>
          <a:p>
            <a:r>
              <a:rPr lang="en-US" dirty="0">
                <a:solidFill>
                  <a:schemeClr val="bg1"/>
                </a:solidFill>
                <a:latin typeface="Lucida Bright" panose="02040602050505020304" pitchFamily="18" charset="77"/>
              </a:rPr>
              <a:t>peripherals</a:t>
            </a:r>
          </a:p>
          <a:p>
            <a:pPr lvl="1"/>
            <a:r>
              <a:rPr lang="en-US" dirty="0">
                <a:solidFill>
                  <a:schemeClr val="bg1"/>
                </a:solidFill>
                <a:latin typeface="Lucida Bright" panose="02040602050505020304" pitchFamily="18" charset="77"/>
              </a:rPr>
              <a:t>output: monitor, printer, speakers</a:t>
            </a:r>
          </a:p>
          <a:p>
            <a:pPr lvl="1"/>
            <a:r>
              <a:rPr lang="en-US" dirty="0">
                <a:solidFill>
                  <a:schemeClr val="bg1"/>
                </a:solidFill>
                <a:latin typeface="Lucida Bright" panose="02040602050505020304" pitchFamily="18" charset="77"/>
              </a:rPr>
              <a:t>input: keyboard, mouse, microphone</a:t>
            </a:r>
          </a:p>
          <a:p>
            <a:pPr marL="0" indent="0">
              <a:buNone/>
            </a:pPr>
            <a:endParaRPr lang="en-US" dirty="0">
              <a:solidFill>
                <a:schemeClr val="bg1"/>
              </a:solidFill>
              <a:latin typeface="Lucida Bright" panose="02040602050505020304" pitchFamily="18" charset="77"/>
            </a:endParaRPr>
          </a:p>
          <a:p>
            <a:endParaRPr lang="en-US" dirty="0">
              <a:solidFill>
                <a:schemeClr val="bg1"/>
              </a:solidFill>
              <a:latin typeface="Lucida Bright" panose="02040602050505020304" pitchFamily="18" charset="77"/>
            </a:endParaRPr>
          </a:p>
        </p:txBody>
      </p:sp>
    </p:spTree>
    <p:extLst>
      <p:ext uri="{BB962C8B-B14F-4D97-AF65-F5344CB8AC3E}">
        <p14:creationId xmlns:p14="http://schemas.microsoft.com/office/powerpoint/2010/main" val="92683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25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Hardware</a:t>
            </a:r>
            <a:endParaRPr lang="en-US" sz="4800" dirty="0">
              <a:solidFill>
                <a:schemeClr val="accent1">
                  <a:lumMod val="60000"/>
                  <a:lumOff val="40000"/>
                </a:schemeClr>
              </a:solidFill>
              <a:latin typeface="Lucida Bright" panose="02040602050505020304" pitchFamily="18" charset="77"/>
            </a:endParaRPr>
          </a:p>
        </p:txBody>
      </p:sp>
      <p:pic>
        <p:nvPicPr>
          <p:cNvPr id="7" name="Picture 6">
            <a:extLst>
              <a:ext uri="{FF2B5EF4-FFF2-40B4-BE49-F238E27FC236}">
                <a16:creationId xmlns:a16="http://schemas.microsoft.com/office/drawing/2014/main" id="{E1A408BE-98A9-CCA9-9590-CE507EB62B7D}"/>
              </a:ext>
            </a:extLst>
          </p:cNvPr>
          <p:cNvPicPr>
            <a:picLocks noChangeAspect="1"/>
          </p:cNvPicPr>
          <p:nvPr/>
        </p:nvPicPr>
        <p:blipFill>
          <a:blip r:embed="rId2"/>
          <a:stretch>
            <a:fillRect/>
          </a:stretch>
        </p:blipFill>
        <p:spPr>
          <a:xfrm>
            <a:off x="1499317" y="1027840"/>
            <a:ext cx="9168678" cy="5830159"/>
          </a:xfrm>
          <a:prstGeom prst="rect">
            <a:avLst/>
          </a:prstGeom>
        </p:spPr>
      </p:pic>
    </p:spTree>
    <p:extLst>
      <p:ext uri="{BB962C8B-B14F-4D97-AF65-F5344CB8AC3E}">
        <p14:creationId xmlns:p14="http://schemas.microsoft.com/office/powerpoint/2010/main" val="294756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D2502-8C9C-B92F-4FE4-A40BF3FFF3C5}"/>
              </a:ext>
            </a:extLst>
          </p:cNvPr>
          <p:cNvSpPr>
            <a:spLocks noGrp="1"/>
          </p:cNvSpPr>
          <p:nvPr>
            <p:ph type="title"/>
          </p:nvPr>
        </p:nvSpPr>
        <p:spPr>
          <a:xfrm>
            <a:off x="0" y="-1825"/>
            <a:ext cx="12192000" cy="1034129"/>
          </a:xfrm>
        </p:spPr>
        <p:txBody>
          <a:bodyPr wrap="square" lIns="182880" tIns="182880" rIns="182880" bIns="182880">
            <a:spAutoFit/>
          </a:bodyPr>
          <a:lstStyle/>
          <a:p>
            <a:r>
              <a:rPr lang="en-US" sz="4800" dirty="0">
                <a:solidFill>
                  <a:schemeClr val="bg1"/>
                </a:solidFill>
                <a:latin typeface="Lucida Bright" panose="02040602050505020304" pitchFamily="18" charset="77"/>
              </a:rPr>
              <a:t>Hardware</a:t>
            </a:r>
            <a:endParaRPr lang="en-US" sz="4800" dirty="0">
              <a:solidFill>
                <a:schemeClr val="accent1">
                  <a:lumMod val="60000"/>
                  <a:lumOff val="40000"/>
                </a:schemeClr>
              </a:solidFill>
              <a:latin typeface="Lucida Bright" panose="02040602050505020304" pitchFamily="18" charset="77"/>
            </a:endParaRPr>
          </a:p>
        </p:txBody>
      </p:sp>
      <p:pic>
        <p:nvPicPr>
          <p:cNvPr id="7" name="Picture 6">
            <a:extLst>
              <a:ext uri="{FF2B5EF4-FFF2-40B4-BE49-F238E27FC236}">
                <a16:creationId xmlns:a16="http://schemas.microsoft.com/office/drawing/2014/main" id="{7B1178BD-A5BE-E861-99A4-6F435BC0CE5D}"/>
              </a:ext>
            </a:extLst>
          </p:cNvPr>
          <p:cNvPicPr>
            <a:picLocks noChangeAspect="1"/>
          </p:cNvPicPr>
          <p:nvPr/>
        </p:nvPicPr>
        <p:blipFill>
          <a:blip r:embed="rId2"/>
          <a:stretch>
            <a:fillRect/>
          </a:stretch>
        </p:blipFill>
        <p:spPr>
          <a:xfrm>
            <a:off x="1422863" y="1349758"/>
            <a:ext cx="9465270" cy="5508241"/>
          </a:xfrm>
          <a:prstGeom prst="rect">
            <a:avLst/>
          </a:prstGeom>
        </p:spPr>
      </p:pic>
    </p:spTree>
    <p:extLst>
      <p:ext uri="{BB962C8B-B14F-4D97-AF65-F5344CB8AC3E}">
        <p14:creationId xmlns:p14="http://schemas.microsoft.com/office/powerpoint/2010/main" val="2956976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TotalTime>
  <Words>2135</Words>
  <Application>Microsoft Macintosh PowerPoint</Application>
  <PresentationFormat>Widescreen</PresentationFormat>
  <Paragraphs>235</Paragraphs>
  <Slides>34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Lucida Bright</vt:lpstr>
      <vt:lpstr>Menlo</vt:lpstr>
      <vt:lpstr>Office Theme</vt:lpstr>
      <vt:lpstr>Intro to Computer Science &amp; Programming for Adults</vt:lpstr>
      <vt:lpstr>Welcome!</vt:lpstr>
      <vt:lpstr>Week 1 – Intro to Computers &amp;                  Computational Thinking</vt:lpstr>
      <vt:lpstr>Week 2 – The Internet, Webpages, &amp;                Cybersecurity</vt:lpstr>
      <vt:lpstr>Week 3 – AI, Machine Learning, &amp;                Classifiers</vt:lpstr>
      <vt:lpstr>Week 4 – ?</vt:lpstr>
      <vt:lpstr>Hardware</vt:lpstr>
      <vt:lpstr>Hardware</vt:lpstr>
      <vt:lpstr>Hardware</vt:lpstr>
      <vt:lpstr>Hardware [Activity]</vt:lpstr>
      <vt:lpstr>Hardware [Activity]</vt:lpstr>
      <vt:lpstr>Operating Systems</vt:lpstr>
      <vt:lpstr>File Systems</vt:lpstr>
      <vt:lpstr>“Open House” [Activity]</vt:lpstr>
      <vt:lpstr>Housekeeping [Homework]</vt:lpstr>
      <vt:lpstr>Binary Numbers</vt:lpstr>
      <vt:lpstr>Binary Numbers</vt:lpstr>
      <vt:lpstr>What does 0b1101 mean, anyway?</vt:lpstr>
      <vt:lpstr>How is text represented?</vt:lpstr>
      <vt:lpstr>Binary Programming</vt:lpstr>
      <vt:lpstr>Encapsulation [Demo]</vt:lpstr>
      <vt:lpstr>Break</vt:lpstr>
      <vt:lpstr>In Introduction to writing code</vt:lpstr>
      <vt:lpstr>Writing, running, debugging</vt:lpstr>
      <vt:lpstr>pickcode.io</vt:lpstr>
      <vt:lpstr>pickcode.io</vt:lpstr>
      <vt:lpstr>pickcode.io</vt:lpstr>
      <vt:lpstr>pickcode.io</vt:lpstr>
      <vt:lpstr>pickcode.io</vt:lpstr>
      <vt:lpstr>Python3 – print() for output</vt:lpstr>
      <vt:lpstr>Python3 – variables for data</vt:lpstr>
      <vt:lpstr>Python3 – input() for input</vt:lpstr>
      <vt:lpstr>Assignment: mad_libs.py</vt:lpstr>
      <vt:lpstr>Homework (optional)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Computer Science &amp; Programming for Adults</dc:title>
  <dc:creator>Richard White</dc:creator>
  <cp:lastModifiedBy>Richard White</cp:lastModifiedBy>
  <cp:revision>26</cp:revision>
  <cp:lastPrinted>2026-01-19T15:37:51Z</cp:lastPrinted>
  <dcterms:created xsi:type="dcterms:W3CDTF">2025-12-13T22:38:33Z</dcterms:created>
  <dcterms:modified xsi:type="dcterms:W3CDTF">2026-01-19T15:47:00Z</dcterms:modified>
</cp:coreProperties>
</file>